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5.xml" ContentType="application/vnd.openxmlformats-officedocument.presentationml.tags+xml"/>
  <Override PartName="/ppt/notesSlides/notesSlide1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8.xml" ContentType="application/vnd.openxmlformats-officedocument.presentationml.notesSlide+xml"/>
  <Override PartName="/ppt/tags/tag5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6" r:id="rId2"/>
    <p:sldId id="6340" r:id="rId3"/>
    <p:sldId id="6297" r:id="rId4"/>
    <p:sldId id="6291" r:id="rId5"/>
    <p:sldId id="6298" r:id="rId6"/>
    <p:sldId id="6300" r:id="rId7"/>
    <p:sldId id="6302" r:id="rId8"/>
    <p:sldId id="6301" r:id="rId9"/>
    <p:sldId id="6305" r:id="rId10"/>
    <p:sldId id="6308" r:id="rId11"/>
    <p:sldId id="6307" r:id="rId12"/>
    <p:sldId id="6309" r:id="rId13"/>
    <p:sldId id="6341" r:id="rId14"/>
    <p:sldId id="6318" r:id="rId15"/>
    <p:sldId id="6352" r:id="rId16"/>
    <p:sldId id="6347" r:id="rId17"/>
    <p:sldId id="6344" r:id="rId18"/>
    <p:sldId id="6353" r:id="rId19"/>
    <p:sldId id="6346" r:id="rId20"/>
    <p:sldId id="6345" r:id="rId21"/>
    <p:sldId id="6351" r:id="rId22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0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6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D583-47DE-5F89-675A-F88FED36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2EB26B-D869-6279-B26D-1C4D6F8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676DDA-B9BA-12A4-768E-E8B61FEE6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7EEF9-3341-A4E8-976B-D4C6B3E3D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15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0848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2570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79D8-DBBF-EF6E-8EBD-94C2333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CD921C-0B04-55C2-F307-3BC6979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9EA472-F729-6B42-9A45-46695140B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1AEB3-2BC2-B44F-600D-A77AEDB7F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263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4429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D6BB3-14E5-099B-1725-3FBDA498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50AFEA3-19C9-C532-0B5A-D53773122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2CEA9E-ADDC-BDA3-8F37-6F90B81B1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F46AB6-9FE7-83D6-9776-562709BB6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67361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E353A-4B2C-3988-03E9-EEB56357F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A330C7-BD9E-03E5-A6CD-22EF7D0E6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76307DF-8D40-70C4-6886-652EF2060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FBC5DD-D687-70EA-1E20-5641097AF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75745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29F5-2E29-3040-1BDD-B31D9345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ECBBB2-1CD2-B739-DEF1-E79AB9FB8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D3846B-FD13-D7EC-9138-F89CE824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1E9E69-2093-85FB-32A7-FA865FEEC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94425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0E37-6785-EB27-E257-E22C961B7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0DCF4B8-3DB7-5FC4-9889-D99EB775C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0F477E5-9C4F-3AB5-72B9-2AEDBF4CF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4CCCC5-1C01-8655-6042-BFC7100EF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4920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DDF-6F92-0214-F257-387EB69E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EC2002-684E-F440-3DE1-D0CFEC3AA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C7A379-AA00-4D05-6CEF-2BDDA8FF3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691F9B-0A31-6929-41A2-796DF4B87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9028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0DB0-D2EB-F068-E132-CEE565FE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3FD4FE-38B3-8FBF-2C8D-4A71841BD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827FD2C-1417-E241-B440-CD44B1ECB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B10243-ACE5-452E-0BF0-DB3CEFA8C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6491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D841-E8DF-4A6A-6842-D0D82477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08A1DB-75D5-D751-1326-F83C1189F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91EB17-6C3D-36EC-E24D-4BF23B0C7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54D95D-F120-C42D-CA32-19E45BA72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2542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34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37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2143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85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65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436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30.06.25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6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4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9.emf"/><Relationship Id="rId5" Type="http://schemas.openxmlformats.org/officeDocument/2006/relationships/tags" Target="../tags/tag28.xml"/><Relationship Id="rId10" Type="http://schemas.openxmlformats.org/officeDocument/2006/relationships/image" Target="../media/image38.png"/><Relationship Id="rId4" Type="http://schemas.openxmlformats.org/officeDocument/2006/relationships/tags" Target="../tags/tag27.xml"/><Relationship Id="rId9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31.xml"/><Relationship Id="rId7" Type="http://schemas.openxmlformats.org/officeDocument/2006/relationships/image" Target="../media/image42.emf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41.em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orgi86/dl-sysid-eeci2025/blob/main/lessons/01_introduction/cascaded_tanks.ipynb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emf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tags" Target="../tags/tag36.xml"/><Relationship Id="rId7" Type="http://schemas.openxmlformats.org/officeDocument/2006/relationships/image" Target="../media/image48.png"/><Relationship Id="rId12" Type="http://schemas.openxmlformats.org/officeDocument/2006/relationships/image" Target="../media/image48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2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1.png"/><Relationship Id="rId4" Type="http://schemas.openxmlformats.org/officeDocument/2006/relationships/tags" Target="../tags/tag37.xml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tags" Target="../tags/tag40.xml"/><Relationship Id="rId7" Type="http://schemas.openxmlformats.org/officeDocument/2006/relationships/image" Target="../media/image52.emf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5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5.emf"/><Relationship Id="rId4" Type="http://schemas.openxmlformats.org/officeDocument/2006/relationships/tags" Target="../tags/tag41.xml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tags" Target="../tags/tag44.xml"/><Relationship Id="rId7" Type="http://schemas.openxmlformats.org/officeDocument/2006/relationships/image" Target="../media/image57.emf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56.emf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emf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tags" Target="../tags/tag48.xml"/><Relationship Id="rId7" Type="http://schemas.openxmlformats.org/officeDocument/2006/relationships/image" Target="../media/image69.emf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2.emf"/><Relationship Id="rId4" Type="http://schemas.openxmlformats.org/officeDocument/2006/relationships/tags" Target="../tags/tag49.xml"/><Relationship Id="rId9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5.png"/><Relationship Id="rId12" Type="http://schemas.openxmlformats.org/officeDocument/2006/relationships/image" Target="../media/image80.emf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74.png"/><Relationship Id="rId11" Type="http://schemas.openxmlformats.org/officeDocument/2006/relationships/image" Target="../media/image79.emf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github.com/forgi86/dl-sysid-eeci2025/blob/main/lessons/01_introduction/cascaded_tanks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12" Type="http://schemas.openxmlformats.org/officeDocument/2006/relationships/image" Target="../media/image17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6.emf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22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0.emf"/><Relationship Id="rId5" Type="http://schemas.openxmlformats.org/officeDocument/2006/relationships/tags" Target="../tags/tag11.xml"/><Relationship Id="rId10" Type="http://schemas.openxmlformats.org/officeDocument/2006/relationships/image" Target="../media/image19.png"/><Relationship Id="rId4" Type="http://schemas.openxmlformats.org/officeDocument/2006/relationships/tags" Target="../tags/tag10.xml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3" Type="http://schemas.openxmlformats.org/officeDocument/2006/relationships/tags" Target="../tags/tag15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8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7.emf"/><Relationship Id="rId5" Type="http://schemas.openxmlformats.org/officeDocument/2006/relationships/tags" Target="../tags/tag17.xml"/><Relationship Id="rId10" Type="http://schemas.openxmlformats.org/officeDocument/2006/relationships/image" Target="../media/image26.png"/><Relationship Id="rId4" Type="http://schemas.openxmlformats.org/officeDocument/2006/relationships/tags" Target="../tags/tag16.xml"/><Relationship Id="rId9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nlinearbenchmark.org/" TargetMode="External"/><Relationship Id="rId3" Type="http://schemas.openxmlformats.org/officeDocument/2006/relationships/tags" Target="../tags/tag18.xml"/><Relationship Id="rId7" Type="http://schemas.openxmlformats.org/officeDocument/2006/relationships/image" Target="../media/image3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1.xml"/><Relationship Id="rId10" Type="http://schemas.openxmlformats.org/officeDocument/2006/relationships/hyperlink" Target="https://github.com/forgi86/dl-sysid-eeci2025/blob/main/lessons/01_introduction/cascaded_tanks.ipynb" TargetMode="External"/><Relationship Id="rId4" Type="http://schemas.openxmlformats.org/officeDocument/2006/relationships/tags" Target="../tags/tag19.xml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tags" Target="../tags/tag22.xml"/><Relationship Id="rId7" Type="http://schemas.openxmlformats.org/officeDocument/2006/relationships/image" Target="../media/image3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36.emf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5.emf"/><Relationship Id="rId4" Type="http://schemas.openxmlformats.org/officeDocument/2006/relationships/tags" Target="../tags/tag23.xml"/><Relationship Id="rId9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327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Deep learning for System Identification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Marco Forgione, Dalle Molle Institute for Artificial Intelligence, USI-SUPSI, Lugano, Switzerland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/>
              <a:t>Milano, June 30, 2025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Slides originally prepared by:</a:t>
            </a:r>
            <a:br>
              <a:rPr lang="en-US" sz="16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Dario Piga, Dalle Molle Institute for Artificial Intelligence, Lugano, Switzerland</a:t>
            </a: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Limitations of (N)ARX models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154112" y="2245879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Prediction error only looks one-step ahead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In case of data sampled at high-frequency, a good one-step ahead predictor could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/>
              <a:t>We would like to have predictive models that provide good prediction in a long-horizon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2" y="1710252"/>
            <a:ext cx="2672639" cy="303908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E353B7-F8F1-2C54-170A-129F2009B5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94451" y="1101393"/>
            <a:ext cx="9631677" cy="365760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5B7216-8ABB-E5CA-B410-FB2D8F24D4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23" y="3789084"/>
            <a:ext cx="2980935" cy="303908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\mathcal{F}\big(\hat{y}(k-1),  \ldots, \hat{y}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0D4CFE0-6FC8-C0F4-28AB-14BEBDD73A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65045" y="5155254"/>
            <a:ext cx="9631676" cy="365760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E7BB8F0-3450-950E-DD06-D55F40DEAB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90" y="5795579"/>
            <a:ext cx="1459199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Linear models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Output Error (OE)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Pictur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\phi^\top(k;\red{\theta})}{\underbrace{   \left[\hat{y}(k-1;\red{\theta}) \ \ldots \ \hat{y}(k-na;\red{\theta}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9A97EC0-C458-F0A1-859A-AB212376CF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26515" y="1781163"/>
            <a:ext cx="9997434" cy="12496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</p:txBody>
      </p:sp>
      <p:pic>
        <p:nvPicPr>
          <p:cNvPr id="20" name="Picture 1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\phi^\top(k;\red{\theta})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ECB94F-BBD0-DE6E-CB17-CB5D35B873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2891" y="3410337"/>
            <a:ext cx="5273037" cy="365759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12070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 </a:t>
            </a:r>
            <a:r>
              <a:rPr lang="it-CH" sz="2400" dirty="0"/>
              <a:t>sum of squared residuals is no longer convex!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7" name="Immagine 5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F55D8C5-0D46-7359-B3D4-9D72E6E47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0" y="4613511"/>
            <a:ext cx="3335309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First-order methods for non-convex optimization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A76234F9-9AA4-317D-19C0-A318B61B6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1609846"/>
            <a:ext cx="8372475" cy="2261028"/>
          </a:xfrm>
          <a:prstGeom prst="rect">
            <a:avLst/>
          </a:prstGeom>
        </p:spPr>
      </p:pic>
      <p:pic>
        <p:nvPicPr>
          <p:cNvPr id="35" name="Immagine 34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BF879A4C-F0A2-D191-3FCF-9A3530490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867775" y="1849266"/>
            <a:ext cx="2817368" cy="295598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9B668-6F78-767F-CB01-50D053A511DB}"/>
              </a:ext>
            </a:extLst>
          </p:cNvPr>
          <p:cNvSpPr txBox="1"/>
          <p:nvPr/>
        </p:nvSpPr>
        <p:spPr>
          <a:xfrm>
            <a:off x="314325" y="4943476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updates are possible, e.g., gradient-descent with momentum:</a:t>
            </a:r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&amp;=  \mu v^{(k)} + (1-\tau) \cdot \nabla_\theta \mathcal{L}(\theta^{(k)}) \\&#10;\theta^{(k+1)} &amp; =  \theta^{(k)} - \gamma v^{(k+1)}&#10;\end{align*}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5BBDC9D5-9835-BCE4-442B-8201C7A485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82806" y="5500250"/>
            <a:ext cx="3904518" cy="73660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6D26804-32AB-4F12-7B51-2323A92CC4BD}"/>
              </a:ext>
            </a:extLst>
          </p:cNvPr>
          <p:cNvSpPr txBox="1"/>
          <p:nvPr/>
        </p:nvSpPr>
        <p:spPr>
          <a:xfrm>
            <a:off x="314325" y="9316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Vanilla Gradient Descent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809A7-8EDC-B0F0-8E9C-A0C772738D63}"/>
              </a:ext>
            </a:extLst>
          </p:cNvPr>
          <p:cNvSpPr txBox="1"/>
          <p:nvPr/>
        </p:nvSpPr>
        <p:spPr>
          <a:xfrm>
            <a:off x="7901940" y="4879144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hlinkClick r:id="rId8"/>
              </a:rPr>
              <a:t>Jupyter</a:t>
            </a:r>
            <a:r>
              <a:rPr lang="en-GB" sz="1400" dirty="0">
                <a:solidFill>
                  <a:srgbClr val="FF0000"/>
                </a:solidFill>
                <a:hlinkClick r:id="rId8"/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  <a:hlinkClick r:id="rId8"/>
              </a:rPr>
              <a:t>cascaded_tanks.ipynb</a:t>
            </a:r>
            <a:r>
              <a:rPr lang="en-GB" sz="1400" dirty="0">
                <a:solidFill>
                  <a:srgbClr val="FF0000"/>
                </a:solidFill>
                <a:hlinkClick r:id="rId8"/>
              </a:rPr>
              <a:t> (Part II)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734B5C-BC15-6AF6-1A15-438036B7F7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891" t="67041" r="27891" b="21207"/>
          <a:stretch/>
        </p:blipFill>
        <p:spPr>
          <a:xfrm>
            <a:off x="5553074" y="5594729"/>
            <a:ext cx="5391151" cy="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A106-83AB-B07D-EE39-DE345F84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33D9D71-AF1E-847D-23BF-01728ACC400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EEA828-C7CF-6BE7-2018-B14BF7566521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Convergence of gradient-descent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88E5855-C8C2-70C9-1C8D-49C9B6DF5E09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FA621D-E8BA-2015-67C2-FEF65BD72DCC}"/>
              </a:ext>
            </a:extLst>
          </p:cNvPr>
          <p:cNvSpPr txBox="1"/>
          <p:nvPr/>
        </p:nvSpPr>
        <p:spPr>
          <a:xfrm>
            <a:off x="314325" y="7411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Assumptions:</a:t>
            </a:r>
          </a:p>
        </p:txBody>
      </p:sp>
      <p:pic>
        <p:nvPicPr>
          <p:cNvPr id="48" name="Immagine 4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026E2F9-2917-B64D-D573-6B1B7A4D7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3" y="1232090"/>
            <a:ext cx="4713025" cy="1504265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&amp;= L(\theta^{(k)}) + \left(\theta^{(k+1)} - \theta^{(k)}\right)^\top\nabla L(\theta^{(k)})+ \frac{1}{2}\left(\theta^{(k+1)} - \theta^{(k)}\right)^\top\nabla^2 L(\tilde \theta) \left(\theta^{(k+1)} - \theta^{(k)}\right) \\&#10;&amp; \leq L(\theta^{(k)}) -\gamma \left\|\nabla L(\theta^{(k)}) \right\|^2+ \frac{1}{2} \gamma^2 \left\|\nabla L(\theta^{(k)}) \right\|^2 \beta\\&#10;&amp;=  L(\theta^{(k)}) - \gamma\left\|\nabla L(\theta^{(k)}) \right\|^2 \left( 1 - \frac{1}{2}\gamma\beta \right) \\&#10;&amp;= L(\theta^{(k)}) -\gamma \frac{1}{2} \left\|\nabla L(\theta^{(k)}) \right\|^2 \\&#10;&amp;\leq  L(\theta^{(k)}) (1 - \gamma \mu) 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00F445B7-8FEE-EB97-8239-3642632FEA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6093" y="3467486"/>
            <a:ext cx="8548988" cy="238960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4CF817-E694-D73A-861A-456635217FBC}"/>
              </a:ext>
            </a:extLst>
          </p:cNvPr>
          <p:cNvSpPr txBox="1"/>
          <p:nvPr/>
        </p:nvSpPr>
        <p:spPr>
          <a:xfrm>
            <a:off x="314325" y="295620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Convergence:</a:t>
            </a:r>
          </a:p>
        </p:txBody>
      </p:sp>
      <p:pic>
        <p:nvPicPr>
          <p:cNvPr id="53" name="Immagine 5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D317AEF2-8A16-8BDF-5401-34D84A5B6F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91" y="5177952"/>
            <a:ext cx="1238439" cy="339200"/>
          </a:xfrm>
          <a:prstGeom prst="rect">
            <a:avLst/>
          </a:prstGeo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C423D08-207B-7291-8AD8-D3F733F0E201}"/>
              </a:ext>
            </a:extLst>
          </p:cNvPr>
          <p:cNvCxnSpPr>
            <a:cxnSpLocks/>
          </p:cNvCxnSpPr>
          <p:nvPr/>
        </p:nvCxnSpPr>
        <p:spPr>
          <a:xfrm flipH="1">
            <a:off x="3946074" y="5347552"/>
            <a:ext cx="2366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4CD54980-D527-9362-C088-90077C71A2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499" y="5492921"/>
            <a:ext cx="2896690" cy="299886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5BAA588A-39EA-6BA2-8D0B-03062A6FB7D6}"/>
              </a:ext>
            </a:extLst>
          </p:cNvPr>
          <p:cNvSpPr/>
          <p:nvPr/>
        </p:nvSpPr>
        <p:spPr>
          <a:xfrm>
            <a:off x="8489782" y="5411827"/>
            <a:ext cx="3286125" cy="50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14:cNvPr>
              <p14:cNvContentPartPr/>
              <p14:nvPr/>
            </p14:nvContentPartPr>
            <p14:xfrm>
              <a:off x="12839835" y="5457255"/>
              <a:ext cx="360" cy="3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835" y="544825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72BE45D-A52B-0AC2-3861-2F69E7697EE7}"/>
              </a:ext>
            </a:extLst>
          </p:cNvPr>
          <p:cNvSpPr txBox="1"/>
          <p:nvPr/>
        </p:nvSpPr>
        <p:spPr>
          <a:xfrm>
            <a:off x="284036" y="6148685"/>
            <a:ext cx="10070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Karimi, H., Nutini, J., &amp; Schmidt, M. (2016, September). Linear convergence of gradient and proximal-gradient methods under the Polyak-</a:t>
            </a:r>
            <a:r>
              <a:rPr lang="en-GB" sz="1200" dirty="0" err="1"/>
              <a:t>Lojasiewicz</a:t>
            </a:r>
            <a:r>
              <a:rPr lang="en-GB" sz="1200" dirty="0"/>
              <a:t> condition.</a:t>
            </a:r>
            <a:br>
              <a:rPr lang="en-GB" sz="1200" dirty="0"/>
            </a:br>
            <a:r>
              <a:rPr lang="en-GB" sz="1200" dirty="0"/>
              <a:t>In </a:t>
            </a:r>
            <a:r>
              <a:rPr lang="en-GB" sz="1200" i="1" dirty="0"/>
              <a:t>Joint European conference on machine learning and knowledge discovery in databases</a:t>
            </a:r>
            <a:r>
              <a:rPr lang="en-GB" sz="1200" dirty="0"/>
              <a:t> (pp. 795-811). Cham: Springer International Publishing.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205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Stochastic Gradient Descent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&amp;=  \frac{1}{N}\sum_{i=1}^N \ell_i( \red{\theta}) \\&#10;\nabla L(\red{\theta}) &amp;=  \frac{1}{N}\sum_{i=1}^N \nabla \ell_i( \red{\theta}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EDBE479-08E1-2C9E-4C88-4D0B51BF14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141367" y="725534"/>
            <a:ext cx="2987034" cy="1950719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k}(\theta^{(k)})] = \sum_{i=1}^N \nabla \ell_{i}(\theta^{(k)})P(i_k=i) = \frac{1}{N}\sum_{i=1}^N \nabla \ell_{i}(\theta^{(k)}) = \nabla L(\theta^{(k)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4C5643A-14B3-62A3-D147-F524C81862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75918" y="2457081"/>
            <a:ext cx="9113502" cy="883919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C63B09A-2E7B-0C8D-84DC-ACBB98EEDA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0" y="1048611"/>
            <a:ext cx="4494098" cy="44435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A5D598-8B12-B1BF-0549-ADCBE8D38CEC}"/>
              </a:ext>
            </a:extLst>
          </p:cNvPr>
          <p:cNvSpPr txBox="1"/>
          <p:nvPr/>
        </p:nvSpPr>
        <p:spPr>
          <a:xfrm>
            <a:off x="4014618" y="177602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Uniformly randomly sampled from {1,2,…N}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7AFB1B0-D1E9-58F0-9F80-DC32AA90A34C}"/>
              </a:ext>
            </a:extLst>
          </p:cNvPr>
          <p:cNvCxnSpPr/>
          <p:nvPr/>
        </p:nvCxnSpPr>
        <p:spPr>
          <a:xfrm flipH="1" flipV="1">
            <a:off x="4185526" y="1549069"/>
            <a:ext cx="424574" cy="2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j=1}^{B} \nabla \ell_{i_j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6228B3DC-7014-FE36-C752-9980CF22992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5918" y="4210544"/>
            <a:ext cx="5002419" cy="1078863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F4CF053-AABE-4B9D-2029-EB3D06EC47C1}"/>
              </a:ext>
            </a:extLst>
          </p:cNvPr>
          <p:cNvSpPr txBox="1"/>
          <p:nvPr/>
        </p:nvSpPr>
        <p:spPr>
          <a:xfrm>
            <a:off x="438150" y="3513255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Mini-batch gradient descent (B&lt;&lt;N):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7050686-A159-9329-E170-2CCDE2B8DB3E}"/>
              </a:ext>
            </a:extLst>
          </p:cNvPr>
          <p:cNvSpPr/>
          <p:nvPr/>
        </p:nvSpPr>
        <p:spPr>
          <a:xfrm>
            <a:off x="376067" y="5440896"/>
            <a:ext cx="8172451" cy="64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Do not process the whole dataset to update the model parameters, just process a smaller batch of samples and then make the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tangolo 51">
                <a:extLst>
                  <a:ext uri="{FF2B5EF4-FFF2-40B4-BE49-F238E27FC236}">
                    <a16:creationId xmlns:a16="http://schemas.microsoft.com/office/drawing/2014/main" id="{3A051265-E9F7-6EBF-EA79-368A4B8E6E05}"/>
                  </a:ext>
                </a:extLst>
              </p:cNvPr>
              <p:cNvSpPr/>
              <p:nvPr/>
            </p:nvSpPr>
            <p:spPr>
              <a:xfrm>
                <a:off x="7626347" y="4347759"/>
                <a:ext cx="3762375" cy="79532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 iteration = 1 parameter update</a:t>
                </a:r>
              </a:p>
              <a:p>
                <a:pPr algn="ctr"/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1 epoch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GB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parameter updates</a:t>
                </a:r>
              </a:p>
            </p:txBody>
          </p:sp>
        </mc:Choice>
        <mc:Fallback xmlns="">
          <p:sp>
            <p:nvSpPr>
              <p:cNvPr id="52" name="Rettangolo 51">
                <a:extLst>
                  <a:ext uri="{FF2B5EF4-FFF2-40B4-BE49-F238E27FC236}">
                    <a16:creationId xmlns:a16="http://schemas.microsoft.com/office/drawing/2014/main" id="{3A051265-E9F7-6EBF-EA79-368A4B8E6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347" y="4347759"/>
                <a:ext cx="3762375" cy="795324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8766B5-30D8-A1AA-2400-B9D86AF2A82E}"/>
              </a:ext>
            </a:extLst>
          </p:cNvPr>
          <p:cNvSpPr txBox="1"/>
          <p:nvPr/>
        </p:nvSpPr>
        <p:spPr>
          <a:xfrm>
            <a:off x="376067" y="6148685"/>
            <a:ext cx="10578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Bottou</a:t>
            </a:r>
            <a:r>
              <a:rPr lang="en-GB" sz="1200" dirty="0"/>
              <a:t>, L., Curtis, F. E., &amp; </a:t>
            </a:r>
            <a:r>
              <a:rPr lang="en-GB" sz="1200" dirty="0" err="1"/>
              <a:t>Nocedal</a:t>
            </a:r>
            <a:r>
              <a:rPr lang="en-GB" sz="1200" dirty="0"/>
              <a:t>, J. (2018). Optimization methods for large-scale machine learning. SIAM review, 60(2), 223-311.</a:t>
            </a:r>
          </a:p>
        </p:txBody>
      </p:sp>
    </p:spTree>
    <p:extLst>
      <p:ext uri="{BB962C8B-B14F-4D97-AF65-F5344CB8AC3E}">
        <p14:creationId xmlns:p14="http://schemas.microsoft.com/office/powerpoint/2010/main" val="2834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EC53-2B25-F833-174F-1325516A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CF2FCF5-7BEE-68D1-A327-03A99123AFA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753EEA-579E-1E8D-C434-847469DE75EA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Enforcing sparsity: L1-regularization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E34B120-597E-7B8A-3135-BAC08FA6600A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3EE9B5-FEE5-5C57-08B8-65E7CCEFBDD4}"/>
              </a:ext>
            </a:extLst>
          </p:cNvPr>
          <p:cNvSpPr txBox="1"/>
          <p:nvPr/>
        </p:nvSpPr>
        <p:spPr>
          <a:xfrm>
            <a:off x="179705" y="2578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26" name="Picture 2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^\top\big(y(k-1),  \ldots, y(k-na), u(k),  u(k-1), \ldots,  u(k-nb) \big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9C3539E-596C-2868-8825-0E481C998D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8521" y="3254580"/>
            <a:ext cx="9141570" cy="37607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121E13-8439-4852-166F-F117F3DA4E36}"/>
              </a:ext>
            </a:extLst>
          </p:cNvPr>
          <p:cNvSpPr txBox="1"/>
          <p:nvPr/>
        </p:nvSpPr>
        <p:spPr>
          <a:xfrm>
            <a:off x="202057" y="462783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L1 </a:t>
            </a:r>
            <a:r>
              <a:rPr lang="it-CH" sz="2400" dirty="0" err="1">
                <a:solidFill>
                  <a:srgbClr val="FF0000"/>
                </a:solidFill>
              </a:rPr>
              <a:t>regularization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/>
              <a:t>(LASSO-like): </a:t>
            </a:r>
            <a:r>
              <a:rPr lang="it-CH" sz="2400" dirty="0" err="1"/>
              <a:t>penalize</a:t>
            </a:r>
            <a:r>
              <a:rPr lang="it-CH" sz="2400" dirty="0"/>
              <a:t> model </a:t>
            </a:r>
            <a:r>
              <a:rPr lang="it-CH" sz="2400" dirty="0" err="1"/>
              <a:t>complexity</a:t>
            </a:r>
            <a:r>
              <a:rPr lang="it-CH" sz="2400" dirty="0"/>
              <a:t> </a:t>
            </a:r>
            <a:r>
              <a:rPr lang="it-CH" sz="2400" dirty="0" err="1"/>
              <a:t>during</a:t>
            </a:r>
            <a:r>
              <a:rPr lang="it-CH" sz="2400" dirty="0"/>
              <a:t> training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Picture 4" descr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\norm{\epsilon(k, \red{\theta})}^2 + &#10;\blue{\lambda} \norm{\red{\theta}}_1&#10;$$&#10;&#10;\end{document}" title="IguanaTex Bitmap Display">
            <a:extLst>
              <a:ext uri="{FF2B5EF4-FFF2-40B4-BE49-F238E27FC236}">
                <a16:creationId xmlns:a16="http://schemas.microsoft.com/office/drawing/2014/main" id="{73EA9BBD-3AC1-FCB1-02A4-34E701F927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84258" y="1209094"/>
            <a:ext cx="4322267" cy="1054212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&#10;\norm{y(k) - F^\top(\phi(k)) \red{\theta}}^2 + &#10;\blue{\lambda} \norm{\red{\theta}}_1&#10;$$&#10;&#10;\end{document}" title="IguanaTex Bitmap Display">
            <a:extLst>
              <a:ext uri="{FF2B5EF4-FFF2-40B4-BE49-F238E27FC236}">
                <a16:creationId xmlns:a16="http://schemas.microsoft.com/office/drawing/2014/main" id="{A74D2A53-7673-CD5F-1EE5-093987BF87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57250" y="5227997"/>
            <a:ext cx="6114427" cy="10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1019C-FDED-A46E-3EBF-140D81294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400450AC-C709-18E1-5FFA-14B4043F166E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8C2948C-AF51-806F-03CE-ADA6C2F5BCC2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Non smooth functions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726AC6C-04C8-159E-98AF-881C8028FB87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C420B0D-5F83-9ADA-8529-AB816E66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C2BF3C-3CD7-A2A5-D149-118CA93CF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39" y="944967"/>
            <a:ext cx="3867690" cy="657317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620D024-3CFE-57A8-192A-5D8073892AA8}"/>
              </a:ext>
            </a:extLst>
          </p:cNvPr>
          <p:cNvCxnSpPr/>
          <p:nvPr/>
        </p:nvCxnSpPr>
        <p:spPr>
          <a:xfrm>
            <a:off x="3712029" y="1251137"/>
            <a:ext cx="191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BD0E4105-53D2-2B96-883F-DFF6EC4573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59"/>
          <a:stretch/>
        </p:blipFill>
        <p:spPr>
          <a:xfrm>
            <a:off x="2262389" y="1853654"/>
            <a:ext cx="7021699" cy="39697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37C437-CFAC-6A9A-E9A8-B16A94496C4E}"/>
              </a:ext>
            </a:extLst>
          </p:cNvPr>
          <p:cNvSpPr txBox="1"/>
          <p:nvPr/>
        </p:nvSpPr>
        <p:spPr bwMode="auto">
          <a:xfrm>
            <a:off x="2693166" y="6014417"/>
            <a:ext cx="664573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sz="1200" dirty="0"/>
              <a:t>Parikh, N., &amp; Boyd, S. (2014). Proximal algorithms. Foundations and Trends® in Optimization, 1(3), 127-239.</a:t>
            </a:r>
            <a:endParaRPr lang="en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64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42D8C-D37D-988E-7986-1535E84D0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FFBFFAEF-161A-6399-0AB7-9C9E6948A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494" y="1094829"/>
            <a:ext cx="2743583" cy="628738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E46CCF56-0DFF-DFFF-4BB5-BBA0DAF6545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D8449BC-FFF5-5FCD-7A57-337A32C3D11A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76849CC-5903-38AD-F756-643D99F99171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27C11B3E-E22F-4076-343E-AC1B2D146E92}"/>
              </a:ext>
            </a:extLst>
          </p:cNvPr>
          <p:cNvSpPr/>
          <p:nvPr/>
        </p:nvSpPr>
        <p:spPr>
          <a:xfrm>
            <a:off x="6393387" y="819328"/>
            <a:ext cx="954470" cy="9949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C3812B-91DB-3050-50D5-1787CE5CE460}"/>
              </a:ext>
            </a:extLst>
          </p:cNvPr>
          <p:cNvSpPr txBox="1"/>
          <p:nvPr/>
        </p:nvSpPr>
        <p:spPr>
          <a:xfrm>
            <a:off x="8098971" y="702906"/>
            <a:ext cx="355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>
                <a:solidFill>
                  <a:srgbClr val="00B050"/>
                </a:solidFill>
              </a:rPr>
              <a:t>non-</a:t>
            </a:r>
            <a:r>
              <a:rPr lang="it-CH" dirty="0" err="1">
                <a:solidFill>
                  <a:srgbClr val="00B050"/>
                </a:solidFill>
              </a:rPr>
              <a:t>differentiable</a:t>
            </a:r>
            <a:r>
              <a:rPr lang="it-CH" dirty="0"/>
              <a:t> </a:t>
            </a:r>
            <a:r>
              <a:rPr lang="it-CH" dirty="0" err="1"/>
              <a:t>convex</a:t>
            </a:r>
            <a:r>
              <a:rPr lang="it-CH" dirty="0"/>
              <a:t> </a:t>
            </a:r>
            <a:r>
              <a:rPr lang="it-CH" dirty="0" err="1"/>
              <a:t>funtion</a:t>
            </a:r>
            <a:endParaRPr lang="it-CH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3DDB562-E34F-20C5-3AE6-DDE752CBE0A4}"/>
              </a:ext>
            </a:extLst>
          </p:cNvPr>
          <p:cNvCxnSpPr/>
          <p:nvPr/>
        </p:nvCxnSpPr>
        <p:spPr>
          <a:xfrm flipH="1">
            <a:off x="7489371" y="925280"/>
            <a:ext cx="609600" cy="250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/>
              <p:nvPr/>
            </p:nvSpPr>
            <p:spPr>
              <a:xfrm>
                <a:off x="422405" y="1828197"/>
                <a:ext cx="92179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Proximal operator of function </a:t>
                </a:r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R(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en-GB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/>
                  <a:t>with parameter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9DCE438-5573-BD14-42CE-E1518E40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5" y="1828197"/>
                <a:ext cx="9217983" cy="523220"/>
              </a:xfrm>
              <a:prstGeom prst="rect">
                <a:avLst/>
              </a:prstGeom>
              <a:blipFill>
                <a:blip r:embed="rId5"/>
                <a:stretch>
                  <a:fillRect l="-1377" t="-16667" b="-2857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6C0FC3-5C2B-03A9-E570-1BF84E2AFE62}"/>
              </a:ext>
            </a:extLst>
          </p:cNvPr>
          <p:cNvSpPr txBox="1"/>
          <p:nvPr/>
        </p:nvSpPr>
        <p:spPr>
          <a:xfrm>
            <a:off x="1150792" y="4741962"/>
            <a:ext cx="3573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Fixed point equation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113497B-2876-085F-6317-F1D811D4005D}"/>
              </a:ext>
            </a:extLst>
          </p:cNvPr>
          <p:cNvCxnSpPr>
            <a:cxnSpLocks/>
          </p:cNvCxnSpPr>
          <p:nvPr/>
        </p:nvCxnSpPr>
        <p:spPr>
          <a:xfrm>
            <a:off x="4566568" y="4142067"/>
            <a:ext cx="697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0AFE456C-72EC-8CA6-F5F3-B9AEC32C2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966" y="3865803"/>
            <a:ext cx="3343742" cy="552527"/>
          </a:xfrm>
          <a:prstGeom prst="rect">
            <a:avLst/>
          </a:prstGeom>
        </p:spPr>
      </p:pic>
      <p:sp>
        <p:nvSpPr>
          <p:cNvPr id="21" name="Freccia bidirezionale verticale 20">
            <a:extLst>
              <a:ext uri="{FF2B5EF4-FFF2-40B4-BE49-F238E27FC236}">
                <a16:creationId xmlns:a16="http://schemas.microsoft.com/office/drawing/2014/main" id="{57EAF0E8-D1A8-ACF7-233B-2A95B766277E}"/>
              </a:ext>
            </a:extLst>
          </p:cNvPr>
          <p:cNvSpPr/>
          <p:nvPr/>
        </p:nvSpPr>
        <p:spPr>
          <a:xfrm>
            <a:off x="6965597" y="4640837"/>
            <a:ext cx="284480" cy="62338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A53DA47-CA9C-B74C-8BBB-0191A0E6C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796" y="5380789"/>
            <a:ext cx="4467849" cy="65731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8F5148B-9E45-06C8-A2DF-3A98442D5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11" y="5289694"/>
            <a:ext cx="4455285" cy="7514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5D66B34-DDE2-79C7-E8C7-F05106F41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4189" y="2310252"/>
            <a:ext cx="7017639" cy="1135567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amsfonts}&#10;\usepackage{color}&#10;\newcommand{\red}[1]{{\color{red}#1}}&#10;&#10;\pagestyle{empty}&#10;&#10;\begin{document}&#10;&#10;$$&#10;\red{\theta}^\star \text{ minimizer of } \mathcal{L}(\red{\theta}) + R(\red{\theta})&#10;$$&#10;&#10;\end{document}" title="IguanaTex Bitmap Display">
            <a:extLst>
              <a:ext uri="{FF2B5EF4-FFF2-40B4-BE49-F238E27FC236}">
                <a16:creationId xmlns:a16="http://schemas.microsoft.com/office/drawing/2014/main" id="{E8F07275-9592-AF9D-E7DE-B597BEB37F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6111" y="3969039"/>
            <a:ext cx="3769483" cy="3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076C6-2A21-13C7-FB53-4193CB37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4765E82-0100-6BB4-A60A-0D5AA2965DEA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27479E-070F-5D55-8EED-FBB1F178186E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Fixed point equation: proof of stationarity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CF224-CC6A-8B86-6C25-84AEE691D3CD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3469A2-9380-C119-7BED-8CC2C24C7FF0}"/>
              </a:ext>
            </a:extLst>
          </p:cNvPr>
          <p:cNvSpPr txBox="1"/>
          <p:nvPr/>
        </p:nvSpPr>
        <p:spPr>
          <a:xfrm>
            <a:off x="557436" y="1091529"/>
            <a:ext cx="110771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We only prove in one direction:</a:t>
            </a:r>
          </a:p>
          <a:p>
            <a:endParaRPr lang="en-CH" sz="2400" dirty="0"/>
          </a:p>
          <a:p>
            <a:endParaRPr lang="en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By definition of the proximal operator:</a:t>
            </a:r>
          </a:p>
          <a:p>
            <a:endParaRPr lang="en-CH" sz="2400" dirty="0"/>
          </a:p>
          <a:p>
            <a:endParaRPr lang="en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The minimized function is convex: smooth quadratic + non-smooth yet convex term.</a:t>
            </a:r>
            <a:br>
              <a:rPr lang="en-CH" sz="2400" dirty="0"/>
            </a:br>
            <a:r>
              <a:rPr lang="en-CH" sz="2400" dirty="0"/>
              <a:t>Its optimality condition is:</a:t>
            </a:r>
          </a:p>
          <a:p>
            <a:endParaRPr lang="en-CH" sz="2400" dirty="0"/>
          </a:p>
          <a:p>
            <a:endParaRPr lang="en-CH" sz="2400" dirty="0"/>
          </a:p>
          <a:p>
            <a:endParaRPr lang="en-CH" sz="2400" dirty="0"/>
          </a:p>
        </p:txBody>
      </p:sp>
      <p:pic>
        <p:nvPicPr>
          <p:cNvPr id="3" name="Picture 2" descr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\star = \prox_{\gamma R} (\theta^\star - \gamma \nabla \loss(\theta^\star)) \rightarrow 0 \in \nabla\loss(\theta^\star) + \partial R(\theta^\star)&#10;$$&#10;&#10;\end{document}" title="IguanaTex Bitmap Display">
            <a:extLst>
              <a:ext uri="{FF2B5EF4-FFF2-40B4-BE49-F238E27FC236}">
                <a16:creationId xmlns:a16="http://schemas.microsoft.com/office/drawing/2014/main" id="{E4C3F87D-83D4-928B-A3F5-C9085C8C36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99951" y="1618360"/>
            <a:ext cx="7800868" cy="410572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\theta^\star = \prox_{\gamma R} (\theta^\star - \gamma \nabla \loss(\theta^\star)) = &#10;\arg \min_\theta \frac{1}{2\gamma}\norm{\red{\theta} - \big(\theta^\star - \gamma \nabla \loss(\theta^\star)\big)}^2 + R(\red{\theta})&#10;$$&#10;&#10;\end{document}" title="IguanaTex Bitmap Display">
            <a:extLst>
              <a:ext uri="{FF2B5EF4-FFF2-40B4-BE49-F238E27FC236}">
                <a16:creationId xmlns:a16="http://schemas.microsoft.com/office/drawing/2014/main" id="{8B31CCDB-22FA-F54B-D25D-4FFE220FFB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96548" y="2590890"/>
            <a:ext cx="10709086" cy="786930"/>
          </a:xfrm>
          <a:prstGeom prst="rect">
            <a:avLst/>
          </a:prstGeom>
        </p:spPr>
      </p:pic>
      <p:pic>
        <p:nvPicPr>
          <p:cNvPr id="52" name="Picture 51" descr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\frac{1}{\gamma}\left .(\red{\theta} - \theta^\star + \gamma \nabla \loss(\theta^\star)) \right |_{\red{\theta}=\theta^\star}&#10;+ \partial R(\theta^\star)&#10;$$&#10;&#10;&#10;\end{document}" title="IguanaTex Bitmap Display">
            <a:extLst>
              <a:ext uri="{FF2B5EF4-FFF2-40B4-BE49-F238E27FC236}">
                <a16:creationId xmlns:a16="http://schemas.microsoft.com/office/drawing/2014/main" id="{1F86F50F-670D-D3FC-0E80-CF5BEC6B30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81677" y="4607565"/>
            <a:ext cx="6021724" cy="786930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 \nabla \loss(\theta^\star) + \partial R(\theta^\star)&#10;$$&#10;&#10;&#10;\end{document}" title="IguanaTex Bitmap Display">
            <a:extLst>
              <a:ext uri="{FF2B5EF4-FFF2-40B4-BE49-F238E27FC236}">
                <a16:creationId xmlns:a16="http://schemas.microsoft.com/office/drawing/2014/main" id="{25522086-0F46-E59F-4510-E0E531D41C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67358" y="5554679"/>
            <a:ext cx="3113505" cy="34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A0637-C3A5-6DD4-96B7-C831CCEF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3C81FD37-3C0E-4ACF-213C-054B0DFEE06D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BDB82C-AD97-333C-3CB7-444B2CE39514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constrained optimization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D2F1960-0DB7-280D-BEF9-55E94E93DAA6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E27B41F-5727-FB93-0B3B-20026DB97A0E}"/>
              </a:ext>
            </a:extLst>
          </p:cNvPr>
          <p:cNvSpPr txBox="1"/>
          <p:nvPr/>
        </p:nvSpPr>
        <p:spPr>
          <a:xfrm>
            <a:off x="321800" y="2287042"/>
            <a:ext cx="921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Example: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</a:t>
            </a:r>
            <a:r>
              <a:rPr lang="el-G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indicator function      of a convex </a:t>
            </a:r>
            <a:r>
              <a:rPr lang="en-GB" sz="2800">
                <a:latin typeface="Times New Roman" panose="02020603050405020304" pitchFamily="18" charset="0"/>
                <a:cs typeface="Times New Roman" panose="02020603050405020304" pitchFamily="18" charset="0"/>
              </a:rPr>
              <a:t>set      :  </a:t>
            </a:r>
            <a:endParaRPr lang="en-GB" sz="2800" i="1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D8BD9EB-3581-96E3-DB97-6E2943510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944" y="810392"/>
            <a:ext cx="3379343" cy="95577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4DE801C-C395-440F-EB5E-B6A2D881E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857" y="2348214"/>
            <a:ext cx="923306" cy="38555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0DE2A37-4E7C-C82D-F6A2-5C81376A3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8173" y="2921007"/>
            <a:ext cx="6172654" cy="153373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2829F90-4AC7-AC3D-65B8-F797D30C5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641" y="4493685"/>
            <a:ext cx="1396845" cy="627939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D99173A-4AEC-FB6A-5F8E-44932DC7887F}"/>
              </a:ext>
            </a:extLst>
          </p:cNvPr>
          <p:cNvSpPr txBox="1"/>
          <p:nvPr/>
        </p:nvSpPr>
        <p:spPr>
          <a:xfrm>
            <a:off x="7010726" y="4936958"/>
            <a:ext cx="228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/>
              <a:t>orthogonal</a:t>
            </a:r>
            <a:r>
              <a:rPr lang="it-CH" dirty="0"/>
              <a:t> </a:t>
            </a:r>
            <a:r>
              <a:rPr lang="it-CH" dirty="0" err="1"/>
              <a:t>projection</a:t>
            </a:r>
            <a:endParaRPr lang="it-CH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E771F2D-E5A6-9F8A-1478-8CC63C451458}"/>
              </a:ext>
            </a:extLst>
          </p:cNvPr>
          <p:cNvCxnSpPr>
            <a:cxnSpLocks/>
          </p:cNvCxnSpPr>
          <p:nvPr/>
        </p:nvCxnSpPr>
        <p:spPr>
          <a:xfrm flipH="1" flipV="1">
            <a:off x="5397577" y="4907428"/>
            <a:ext cx="1487936" cy="234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1E60A2D5-5987-A936-97AF-CE2BD5648B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9" y="1137623"/>
            <a:ext cx="2200582" cy="5334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9327AE7-1DEB-2B86-4DC4-8C68790600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9894" y="1032276"/>
            <a:ext cx="2857899" cy="704948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6A78423-801D-935D-ABC9-52351582A39E}"/>
              </a:ext>
            </a:extLst>
          </p:cNvPr>
          <p:cNvCxnSpPr/>
          <p:nvPr/>
        </p:nvCxnSpPr>
        <p:spPr>
          <a:xfrm>
            <a:off x="2786743" y="1327560"/>
            <a:ext cx="983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Pi_C (\theta^{(k)} - \lambda \nabla \mathcal{L}(\theta^{(k)}))&#10;$$&#10;&#10;\end{document}" title="IguanaTex Bitmap Display">
            <a:extLst>
              <a:ext uri="{FF2B5EF4-FFF2-40B4-BE49-F238E27FC236}">
                <a16:creationId xmlns:a16="http://schemas.microsoft.com/office/drawing/2014/main" id="{5E987AD7-67D8-8CA3-C84C-D9450278C4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676296" y="6004836"/>
            <a:ext cx="4550506" cy="410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3B3F54-BEEF-8A53-2C4E-03A753414999}"/>
              </a:ext>
            </a:extLst>
          </p:cNvPr>
          <p:cNvSpPr txBox="1"/>
          <p:nvPr/>
        </p:nvSpPr>
        <p:spPr>
          <a:xfrm>
            <a:off x="321800" y="5458767"/>
            <a:ext cx="8160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This leads to the </a:t>
            </a:r>
            <a:r>
              <a:rPr lang="en-CH" sz="2800" i="1" dirty="0"/>
              <a:t>projected</a:t>
            </a:r>
            <a:r>
              <a:rPr lang="en-CH" sz="2800" dirty="0"/>
              <a:t> gradient descent algorithm:</a:t>
            </a:r>
          </a:p>
        </p:txBody>
      </p:sp>
      <p:pic>
        <p:nvPicPr>
          <p:cNvPr id="3" name="Picture 2" descr="\documentclass{article}&#10;\usepackage{amsmath}&#10;\usepackage{amsfonts}&#10;\usepackage{color}&#10;\newcommand{\red}[1]{{\color{red}#1}}&#10;&#10;\pagestyle{empty}&#10;&#10;\begin{document}&#10;&#10;$$&#10;\mathbb{I}_C&#10;$$&#10;&#10;\end{document}" title="IguanaTex Bitmap Display">
            <a:extLst>
              <a:ext uri="{FF2B5EF4-FFF2-40B4-BE49-F238E27FC236}">
                <a16:creationId xmlns:a16="http://schemas.microsoft.com/office/drawing/2014/main" id="{2D1CF6E3-A170-6C39-10B2-D8CFD50D97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53023" y="2406025"/>
            <a:ext cx="3556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953-6A38-869F-FEEB-28489C4F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56F4DE3-333D-1763-9558-7CBF3EB6024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AD32E5-F594-F3CC-36DB-DFEFFFE15906}"/>
              </a:ext>
            </a:extLst>
          </p:cNvPr>
          <p:cNvSpPr txBox="1"/>
          <p:nvPr/>
        </p:nvSpPr>
        <p:spPr>
          <a:xfrm>
            <a:off x="448638" y="2767729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Introduction to System Identification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C3966C9-7422-B912-FF71-EE308DC2E530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7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BA8FE-A0DB-7148-6B5A-AFB6974C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79540D5-86C9-3B9C-319E-7EEB68E3C032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418B07E-109F-7EB2-9F8D-C9266C9C7606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L1 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B7A859F-ECA3-087A-913C-8286AD4FD8CF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54E24F4-8846-8331-2FAC-DE281430E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13" y="932005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0884BEB-86DE-FC51-46E4-FAA72222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258" y="738110"/>
            <a:ext cx="8052974" cy="1667623"/>
          </a:xfrm>
          <a:prstGeom prst="rect">
            <a:avLst/>
          </a:prstGeom>
        </p:spPr>
      </p:pic>
      <p:pic>
        <p:nvPicPr>
          <p:cNvPr id="1026" name="Picture 2" descr="Immagine output">
            <a:extLst>
              <a:ext uri="{FF2B5EF4-FFF2-40B4-BE49-F238E27FC236}">
                <a16:creationId xmlns:a16="http://schemas.microsoft.com/office/drawing/2014/main" id="{5792865E-D857-1F35-1161-A2A791BC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1" y="2682778"/>
            <a:ext cx="4918870" cy="30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text{SoftThreshold} (\theta^{(k)} - \lambda \nabla \mathcal{L}(\theta^{(k)}))&#10;$$&#10;&#10;\end{document}" title="IguanaTex Bitmap Display">
            <a:extLst>
              <a:ext uri="{FF2B5EF4-FFF2-40B4-BE49-F238E27FC236}">
                <a16:creationId xmlns:a16="http://schemas.microsoft.com/office/drawing/2014/main" id="{EBB6CF22-3615-6053-B565-E5EC6469F6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17207" y="3952583"/>
            <a:ext cx="6158579" cy="4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2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716C-BD39-78D7-4C86-863406E52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90B3B91-A6A9-2E3A-29BE-1BB7FC07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4" y="3177543"/>
            <a:ext cx="10310037" cy="3580206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390A1F8-DCFB-E841-9AFB-2E1E684FEB75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0923E0-A3FE-ED03-C3B7-0047DCFC1D7E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Proximal gradient methods: algorithm L1-regularization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29DC7C9-2EC1-3F86-BAB8-54570DA02A4C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039E234-757A-B2B5-6173-98CE4AC1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1" y="2298216"/>
            <a:ext cx="5591955" cy="94310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5E76D52-D698-7C22-1BE1-884FC1FC7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72" y="1173286"/>
            <a:ext cx="2972215" cy="6382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8CA920C-9273-5832-8659-BC591E123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98" y="732155"/>
            <a:ext cx="7634420" cy="1580948"/>
          </a:xfrm>
          <a:prstGeom prst="rect">
            <a:avLst/>
          </a:prstGeom>
        </p:spPr>
      </p:pic>
      <p:sp>
        <p:nvSpPr>
          <p:cNvPr id="6" name="CasellaDiTesto 8">
            <a:extLst>
              <a:ext uri="{FF2B5EF4-FFF2-40B4-BE49-F238E27FC236}">
                <a16:creationId xmlns:a16="http://schemas.microsoft.com/office/drawing/2014/main" id="{C034FA7D-C2C3-B89A-76E1-36A1C51EB5C6}"/>
              </a:ext>
            </a:extLst>
          </p:cNvPr>
          <p:cNvSpPr txBox="1"/>
          <p:nvPr/>
        </p:nvSpPr>
        <p:spPr>
          <a:xfrm>
            <a:off x="7988204" y="5971956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7"/>
              </a:rPr>
              <a:t>Jupyter Notebook: cascaded_tanks.ipynb (Part III)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9057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Abstractions</a:t>
            </a:r>
            <a:r>
              <a:rPr lang="it-CH" sz="2400" dirty="0"/>
              <a:t>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Models can </a:t>
            </a:r>
            <a:r>
              <a:rPr lang="it-CH" sz="2400" dirty="0" err="1">
                <a:solidFill>
                  <a:srgbClr val="0070C0"/>
                </a:solidFill>
              </a:rPr>
              <a:t>describe</a:t>
            </a:r>
            <a:r>
              <a:rPr lang="it-CH" sz="2400" dirty="0"/>
              <a:t> </a:t>
            </a:r>
            <a:r>
              <a:rPr lang="it-CH" sz="2400" dirty="0" err="1"/>
              <a:t>mechanical</a:t>
            </a:r>
            <a:r>
              <a:rPr lang="it-CH" sz="2400" dirty="0"/>
              <a:t> systems, social interactions, markets,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Different</a:t>
            </a:r>
            <a:r>
              <a:rPr lang="it-CH" sz="2400" dirty="0"/>
              <a:t> </a:t>
            </a:r>
            <a:r>
              <a:rPr lang="it-CH" sz="2400" dirty="0" err="1"/>
              <a:t>types</a:t>
            </a:r>
            <a:r>
              <a:rPr lang="it-CH" sz="2400" dirty="0"/>
              <a:t> of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Intuitive/</a:t>
            </a:r>
            <a:r>
              <a:rPr lang="it-CH" sz="2400" dirty="0" err="1">
                <a:solidFill>
                  <a:srgbClr val="0070C0"/>
                </a:solidFill>
              </a:rPr>
              <a:t>mental</a:t>
            </a:r>
            <a:r>
              <a:rPr lang="it-CH" sz="2400" dirty="0">
                <a:solidFill>
                  <a:srgbClr val="0070C0"/>
                </a:solidFill>
              </a:rPr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Graphical</a:t>
            </a:r>
            <a:r>
              <a:rPr lang="it-CH" sz="2400" dirty="0">
                <a:solidFill>
                  <a:srgbClr val="0070C0"/>
                </a:solidFill>
              </a:rPr>
              <a:t> models </a:t>
            </a:r>
            <a:r>
              <a:rPr lang="it-CH" sz="2400" dirty="0"/>
              <a:t>(Bode </a:t>
            </a:r>
            <a:r>
              <a:rPr lang="it-CH" sz="2400" dirty="0" err="1"/>
              <a:t>diagrams</a:t>
            </a:r>
            <a:r>
              <a:rPr lang="it-CH" sz="2400" dirty="0"/>
              <a:t>, flowcharts)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Mathematical models </a:t>
            </a:r>
            <a:r>
              <a:rPr lang="it-CH" sz="2400" dirty="0"/>
              <a:t>describing relations between variables/signals of the system/process</a:t>
            </a:r>
          </a:p>
        </p:txBody>
      </p:sp>
      <p:pic>
        <p:nvPicPr>
          <p:cNvPr id="7" name="Immagine 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1589F23-B596-48E5-717F-3D88548428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31" y="4717413"/>
            <a:ext cx="2489417" cy="303908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 title="IguanaTex Bitmap Display">
            <a:extLst>
              <a:ext uri="{FF2B5EF4-FFF2-40B4-BE49-F238E27FC236}">
                <a16:creationId xmlns:a16="http://schemas.microsoft.com/office/drawing/2014/main" id="{3E880F60-2827-DE78-BC2E-74471F401A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8" y="5479562"/>
            <a:ext cx="1514057" cy="6725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B2E911-263A-60A5-83AB-411C498CF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91" t="3609" r="11372" b="27257"/>
          <a:stretch/>
        </p:blipFill>
        <p:spPr>
          <a:xfrm>
            <a:off x="9939708" y="4692554"/>
            <a:ext cx="2033217" cy="18152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9F8C2B8-627A-7829-F6CD-D3D96AE35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199" y="4512934"/>
            <a:ext cx="1472209" cy="14722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7D79B-38B3-721F-6115-3C0C926F2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56" y="4454659"/>
            <a:ext cx="3429483" cy="1933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477265-A7D0-E9FA-EF83-489055D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25" y="4744023"/>
            <a:ext cx="1836679" cy="183667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36A7CC9-0639-08B6-C813-4C354DA10445}"/>
              </a:ext>
            </a:extLst>
          </p:cNvPr>
          <p:cNvSpPr/>
          <p:nvPr/>
        </p:nvSpPr>
        <p:spPr>
          <a:xfrm>
            <a:off x="540281" y="3324225"/>
            <a:ext cx="3098269" cy="518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Modelling paradigms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638175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First </a:t>
            </a:r>
            <a:r>
              <a:rPr lang="it-CH" sz="2400" dirty="0" err="1">
                <a:solidFill>
                  <a:srgbClr val="0070C0"/>
                </a:solidFill>
              </a:rPr>
              <a:t>principles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/>
              <a:t> (from </a:t>
            </a:r>
            <a:r>
              <a:rPr lang="it-CH" sz="2400" dirty="0">
                <a:solidFill>
                  <a:srgbClr val="FF0000"/>
                </a:solidFill>
              </a:rPr>
              <a:t>first </a:t>
            </a:r>
            <a:r>
              <a:rPr lang="it-CH" sz="2400" dirty="0" err="1">
                <a:solidFill>
                  <a:srgbClr val="FF0000"/>
                </a:solidFill>
              </a:rPr>
              <a:t>principles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laws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physics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chemistry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biology</a:t>
            </a:r>
            <a:r>
              <a:rPr lang="it-CH" sz="2400" dirty="0"/>
              <a:t>, etc.)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white-box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Knowledge of the </a:t>
            </a:r>
            <a:r>
              <a:rPr lang="it-CH" sz="2400" dirty="0" err="1"/>
              <a:t>physics</a:t>
            </a:r>
            <a:r>
              <a:rPr lang="it-CH" sz="2400" dirty="0"/>
              <a:t> </a:t>
            </a:r>
            <a:r>
              <a:rPr lang="it-CH" sz="2400" dirty="0" err="1"/>
              <a:t>behind</a:t>
            </a:r>
            <a:r>
              <a:rPr lang="it-CH" sz="2400" dirty="0"/>
              <a:t>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interpretable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Sometimes</a:t>
            </a:r>
            <a:r>
              <a:rPr lang="it-CH" sz="2400" dirty="0"/>
              <a:t>,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can be </a:t>
            </a:r>
            <a:r>
              <a:rPr lang="it-CH" sz="2400" dirty="0" err="1"/>
              <a:t>complex</a:t>
            </a:r>
            <a:r>
              <a:rPr lang="it-CH" sz="2400" dirty="0"/>
              <a:t> or </a:t>
            </a:r>
            <a:r>
              <a:rPr lang="it-CH" sz="2400" dirty="0" err="1"/>
              <a:t>even</a:t>
            </a:r>
            <a:r>
              <a:rPr lang="it-CH" sz="2400" dirty="0"/>
              <a:t> </a:t>
            </a:r>
            <a:r>
              <a:rPr lang="it-CH" sz="2400" dirty="0" err="1"/>
              <a:t>impossible</a:t>
            </a:r>
            <a:endParaRPr lang="it-CH" sz="2400" dirty="0"/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Data-</a:t>
            </a:r>
            <a:r>
              <a:rPr lang="it-CH" sz="2400" dirty="0" err="1">
                <a:solidFill>
                  <a:srgbClr val="0070C0"/>
                </a:solidFill>
              </a:rPr>
              <a:t>driven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/>
              <a:t>(from </a:t>
            </a:r>
            <a:r>
              <a:rPr lang="it-CH" sz="2400" dirty="0" err="1">
                <a:solidFill>
                  <a:srgbClr val="FF0000"/>
                </a:solidFill>
              </a:rPr>
              <a:t>measurements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variables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/>
              <a:t>gathered</a:t>
            </a:r>
            <a:r>
              <a:rPr lang="it-CH" sz="2400" dirty="0"/>
              <a:t> from </a:t>
            </a:r>
            <a:r>
              <a:rPr lang="it-CH" sz="2400" dirty="0" err="1"/>
              <a:t>experiments</a:t>
            </a:r>
            <a:r>
              <a:rPr lang="it-CH" sz="2400" dirty="0"/>
              <a:t>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black-box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Limited knowledge of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usually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explainable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Need for (informative)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Generalization</a:t>
            </a:r>
            <a:r>
              <a:rPr lang="it-CH" sz="2400" dirty="0"/>
              <a:t> </a:t>
            </a:r>
            <a:r>
              <a:rPr lang="it-CH" sz="2400" dirty="0" err="1"/>
              <a:t>properties</a:t>
            </a:r>
            <a:r>
              <a:rPr lang="it-CH" sz="2400" dirty="0"/>
              <a:t> </a:t>
            </a:r>
            <a:r>
              <a:rPr lang="it-CH" sz="2400" dirty="0" err="1"/>
              <a:t>might</a:t>
            </a:r>
            <a:r>
              <a:rPr lang="it-CH" sz="2400" dirty="0"/>
              <a:t> be limited</a:t>
            </a:r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Combination</a:t>
            </a:r>
            <a:r>
              <a:rPr lang="it-CH" sz="2400" dirty="0"/>
              <a:t> of first </a:t>
            </a:r>
            <a:r>
              <a:rPr lang="it-CH" sz="2400" dirty="0" err="1"/>
              <a:t>principles</a:t>
            </a:r>
            <a:r>
              <a:rPr lang="it-CH" sz="2400" dirty="0"/>
              <a:t> and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also</a:t>
            </a:r>
            <a:r>
              <a:rPr lang="it-CH" sz="2400" dirty="0"/>
              <a:t> </a:t>
            </a:r>
            <a:r>
              <a:rPr lang="it-CH" sz="2400" dirty="0" err="1"/>
              <a:t>possible</a:t>
            </a:r>
            <a:r>
              <a:rPr lang="it-CH" sz="2400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E.g., model </a:t>
            </a:r>
            <a:r>
              <a:rPr lang="it-CH" sz="2400" dirty="0" err="1"/>
              <a:t>structure</a:t>
            </a:r>
            <a:r>
              <a:rPr lang="it-CH" sz="2400" dirty="0"/>
              <a:t> </a:t>
            </a:r>
            <a:r>
              <a:rPr lang="it-CH" sz="2400" dirty="0" err="1"/>
              <a:t>derived</a:t>
            </a:r>
            <a:r>
              <a:rPr lang="it-CH" sz="2400" dirty="0"/>
              <a:t> from </a:t>
            </a:r>
            <a:r>
              <a:rPr lang="it-CH" sz="2400" dirty="0" err="1"/>
              <a:t>physics</a:t>
            </a:r>
            <a:r>
              <a:rPr lang="it-CH" sz="2400" dirty="0"/>
              <a:t>, and some </a:t>
            </a:r>
            <a:r>
              <a:rPr lang="it-CH" sz="2400" dirty="0" err="1"/>
              <a:t>parameters</a:t>
            </a:r>
            <a:r>
              <a:rPr lang="it-CH" sz="2400" dirty="0"/>
              <a:t> </a:t>
            </a:r>
            <a:r>
              <a:rPr lang="it-CH" sz="2400" dirty="0" err="1"/>
              <a:t>estimated</a:t>
            </a:r>
            <a:r>
              <a:rPr lang="it-CH" sz="2400" dirty="0"/>
              <a:t> from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In </a:t>
            </a:r>
            <a:r>
              <a:rPr lang="it-CH" sz="2400" dirty="0" err="1"/>
              <a:t>any</a:t>
            </a:r>
            <a:r>
              <a:rPr lang="it-CH" sz="2400" dirty="0"/>
              <a:t> case, </a:t>
            </a:r>
            <a:r>
              <a:rPr lang="it-CH" sz="2400" dirty="0" err="1">
                <a:solidFill>
                  <a:srgbClr val="FF0000"/>
                </a:solidFill>
              </a:rPr>
              <a:t>even</a:t>
            </a:r>
            <a:r>
              <a:rPr lang="it-CH" sz="2400" dirty="0">
                <a:solidFill>
                  <a:srgbClr val="FF0000"/>
                </a:solidFill>
              </a:rPr>
              <a:t> pure </a:t>
            </a:r>
            <a:r>
              <a:rPr lang="it-CH" sz="2400" dirty="0" err="1">
                <a:solidFill>
                  <a:srgbClr val="FF0000"/>
                </a:solidFill>
              </a:rPr>
              <a:t>physical</a:t>
            </a:r>
            <a:r>
              <a:rPr lang="it-CH" sz="2400" dirty="0">
                <a:solidFill>
                  <a:srgbClr val="FF0000"/>
                </a:solidFill>
              </a:rPr>
              <a:t> models </a:t>
            </a:r>
            <a:r>
              <a:rPr lang="it-CH" sz="2400" dirty="0" err="1">
                <a:solidFill>
                  <a:srgbClr val="FF0000"/>
                </a:solidFill>
              </a:rPr>
              <a:t>needs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often</a:t>
            </a:r>
            <a:r>
              <a:rPr lang="it-CH" sz="2400" dirty="0">
                <a:solidFill>
                  <a:srgbClr val="FF0000"/>
                </a:solidFill>
              </a:rPr>
              <a:t> to be </a:t>
            </a:r>
            <a:r>
              <a:rPr lang="it-CH" sz="2400" dirty="0" err="1">
                <a:solidFill>
                  <a:srgbClr val="FF0000"/>
                </a:solidFill>
              </a:rPr>
              <a:t>validated</a:t>
            </a:r>
            <a:r>
              <a:rPr lang="it-CH" sz="2400" dirty="0">
                <a:solidFill>
                  <a:srgbClr val="FF0000"/>
                </a:solidFill>
              </a:rPr>
              <a:t> with </a:t>
            </a:r>
            <a:r>
              <a:rPr lang="it-CH" sz="2400" dirty="0" err="1">
                <a:solidFill>
                  <a:srgbClr val="FF0000"/>
                </a:solidFill>
              </a:rPr>
              <a:t>experiments</a:t>
            </a: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D9786F0-F082-3441-BE46-888D96CE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7" t="26289" r="22362" b="27510"/>
          <a:stretch/>
        </p:blipFill>
        <p:spPr>
          <a:xfrm>
            <a:off x="9247097" y="3509660"/>
            <a:ext cx="1989846" cy="167575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9E47F36-F237-C3B8-E347-58E783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" r="12647"/>
          <a:stretch/>
        </p:blipFill>
        <p:spPr>
          <a:xfrm>
            <a:off x="10370164" y="1036697"/>
            <a:ext cx="1619780" cy="18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Dynamical systems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389B76-DCDF-5B65-DE8D-2534809A0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4497889"/>
            <a:ext cx="3111497" cy="72740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B04E067D-1F67-13E5-6AB6-6482DA0E84FA}"/>
              </a:ext>
            </a:extLst>
          </p:cNvPr>
          <p:cNvGrpSpPr/>
          <p:nvPr/>
        </p:nvGrpSpPr>
        <p:grpSpPr>
          <a:xfrm>
            <a:off x="113664" y="724604"/>
            <a:ext cx="12192000" cy="2031224"/>
            <a:chOff x="113664" y="633164"/>
            <a:chExt cx="12192000" cy="203122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2DE14E0-CC7B-02C4-B850-8C14C7345D75}"/>
                </a:ext>
              </a:extLst>
            </p:cNvPr>
            <p:cNvSpPr txBox="1"/>
            <p:nvPr/>
          </p:nvSpPr>
          <p:spPr>
            <a:xfrm>
              <a:off x="113664" y="633164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CH" sz="2400" dirty="0">
                  <a:solidFill>
                    <a:srgbClr val="0070C0"/>
                  </a:solidFill>
                </a:rPr>
                <a:t>Systems with </a:t>
              </a:r>
              <a:r>
                <a:rPr lang="it-CH" sz="2400" dirty="0" err="1">
                  <a:solidFill>
                    <a:srgbClr val="0070C0"/>
                  </a:solidFill>
                </a:rPr>
                <a:t>memory</a:t>
              </a:r>
              <a:r>
                <a:rPr lang="it-CH" sz="2400" dirty="0"/>
                <a:t> (</a:t>
              </a:r>
              <a:r>
                <a:rPr lang="it-CH" sz="2400" dirty="0" err="1"/>
                <a:t>present</a:t>
              </a:r>
              <a:r>
                <a:rPr lang="it-CH" sz="2400" dirty="0"/>
                <a:t> </a:t>
              </a:r>
              <a:r>
                <a:rPr lang="it-CH" sz="2400" dirty="0" err="1"/>
                <a:t>also</a:t>
              </a:r>
              <a:r>
                <a:rPr lang="it-CH" sz="2400" dirty="0"/>
                <a:t> </a:t>
              </a:r>
              <a:r>
                <a:rPr lang="it-CH" sz="2400" dirty="0" err="1"/>
                <a:t>depends</a:t>
              </a:r>
              <a:r>
                <a:rPr lang="it-CH" sz="2400" dirty="0"/>
                <a:t> on the </a:t>
              </a:r>
              <a:r>
                <a:rPr lang="it-CH" sz="2400" dirty="0" err="1"/>
                <a:t>past</a:t>
              </a:r>
              <a:r>
                <a:rPr lang="it-CH" sz="2400" dirty="0"/>
                <a:t>)</a:t>
              </a:r>
              <a:r>
                <a:rPr lang="it-CH" sz="2400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A783A8D-9740-D39F-EBAA-EB7977E80913}"/>
                </a:ext>
              </a:extLst>
            </p:cNvPr>
            <p:cNvSpPr/>
            <p:nvPr/>
          </p:nvSpPr>
          <p:spPr>
            <a:xfrm>
              <a:off x="5478366" y="1479237"/>
              <a:ext cx="1469803" cy="778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800" i="1" dirty="0"/>
                <a:t>S</a:t>
              </a:r>
              <a:endParaRPr lang="en-GB" i="1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C3A540E-4AC2-C10C-DCA5-BB49DA5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8031" y="1204504"/>
              <a:ext cx="1845947" cy="14291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A67E763-1C9F-6947-1397-80079CBD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117" y="1267803"/>
              <a:ext cx="1846800" cy="1396585"/>
            </a:xfrm>
            <a:prstGeom prst="rect">
              <a:avLst/>
            </a:prstGeom>
          </p:spPr>
        </p:pic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16DB039A-C07E-E2CB-2DEF-3268E0350426}"/>
                </a:ext>
              </a:extLst>
            </p:cNvPr>
            <p:cNvCxnSpPr/>
            <p:nvPr/>
          </p:nvCxnSpPr>
          <p:spPr>
            <a:xfrm>
              <a:off x="6963730" y="187060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0F6196D1-79E8-D766-EC4A-2232BA4A10FA}"/>
                </a:ext>
              </a:extLst>
            </p:cNvPr>
            <p:cNvCxnSpPr/>
            <p:nvPr/>
          </p:nvCxnSpPr>
          <p:spPr>
            <a:xfrm>
              <a:off x="4383090" y="185028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5D87C60-6CA2-B8C7-E2B1-50B0620D9B4F}"/>
                </a:ext>
              </a:extLst>
            </p:cNvPr>
            <p:cNvSpPr txBox="1"/>
            <p:nvPr/>
          </p:nvSpPr>
          <p:spPr>
            <a:xfrm>
              <a:off x="7233602" y="150354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7CBAB91-F855-7DBE-A478-553A99AF9567}"/>
                </a:ext>
              </a:extLst>
            </p:cNvPr>
            <p:cNvSpPr txBox="1"/>
            <p:nvPr/>
          </p:nvSpPr>
          <p:spPr>
            <a:xfrm>
              <a:off x="4764722" y="151370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</a:t>
              </a:r>
            </a:p>
          </p:txBody>
        </p:sp>
      </p:grpSp>
      <p:pic>
        <p:nvPicPr>
          <p:cNvPr id="11" name="Immagine 10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844C8306-51DA-B000-3F58-921B1E158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26" y="4497889"/>
            <a:ext cx="4027611" cy="727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CEBC73-CFA1-8350-E8C7-B047AF6B8951}"/>
              </a:ext>
            </a:extLst>
          </p:cNvPr>
          <p:cNvSpPr txBox="1"/>
          <p:nvPr/>
        </p:nvSpPr>
        <p:spPr>
          <a:xfrm>
            <a:off x="113664" y="3020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Described by </a:t>
            </a:r>
            <a:r>
              <a:rPr lang="it-CH" sz="2400" dirty="0">
                <a:solidFill>
                  <a:srgbClr val="0070C0"/>
                </a:solidFill>
              </a:rPr>
              <a:t>equations evolving in time</a:t>
            </a:r>
          </a:p>
        </p:txBody>
      </p:sp>
      <p:pic>
        <p:nvPicPr>
          <p:cNvPr id="4" name="Picture 3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; \red{\theta}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27DB9608-BFF0-1DE2-FDDD-8854291244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023" y="5891845"/>
            <a:ext cx="4368800" cy="457200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;\red{\theta}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619F8A4D-F82D-DA45-A9A7-925659461D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985166" y="5993445"/>
            <a:ext cx="6121401" cy="254000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FCD431E-7A14-7D34-13F3-C031D1519AAA}"/>
              </a:ext>
            </a:extLst>
          </p:cNvPr>
          <p:cNvSpPr txBox="1"/>
          <p:nvPr/>
        </p:nvSpPr>
        <p:spPr>
          <a:xfrm>
            <a:off x="800100" y="3743325"/>
            <a:ext cx="402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Continuous time: ODE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72992E5-4A46-6EBD-DD96-E7EC10C5FE0E}"/>
              </a:ext>
            </a:extLst>
          </p:cNvPr>
          <p:cNvSpPr txBox="1"/>
          <p:nvPr/>
        </p:nvSpPr>
        <p:spPr>
          <a:xfrm>
            <a:off x="5932042" y="3743325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Discrete time: Recurrence equation </a:t>
            </a:r>
          </a:p>
        </p:txBody>
      </p:sp>
    </p:spTree>
    <p:extLst>
      <p:ext uri="{BB962C8B-B14F-4D97-AF65-F5344CB8AC3E}">
        <p14:creationId xmlns:p14="http://schemas.microsoft.com/office/powerpoint/2010/main" val="28221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 structures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Model: Given </a:t>
            </a:r>
            <a:r>
              <a:rPr lang="it-CH" sz="2400" dirty="0" err="1">
                <a:solidFill>
                  <a:srgbClr val="0070C0"/>
                </a:solidFill>
              </a:rPr>
              <a:t>past</a:t>
            </a:r>
            <a:r>
              <a:rPr lang="it-CH" sz="2400" dirty="0">
                <a:solidFill>
                  <a:srgbClr val="0070C0"/>
                </a:solidFill>
              </a:rPr>
              <a:t> inputs and outputs, </a:t>
            </a:r>
            <a:r>
              <a:rPr lang="it-CH" sz="2400" dirty="0" err="1">
                <a:solidFill>
                  <a:srgbClr val="0070C0"/>
                </a:solidFill>
              </a:rPr>
              <a:t>provides</a:t>
            </a:r>
            <a:r>
              <a:rPr lang="it-CH" sz="2400" dirty="0">
                <a:solidFill>
                  <a:srgbClr val="0070C0"/>
                </a:solidFill>
              </a:rPr>
              <a:t> an estimate of the </a:t>
            </a:r>
            <a:r>
              <a:rPr lang="it-CH" sz="2400" dirty="0" err="1">
                <a:solidFill>
                  <a:srgbClr val="0070C0"/>
                </a:solidFill>
              </a:rPr>
              <a:t>current</a:t>
            </a:r>
            <a:r>
              <a:rPr lang="it-CH" sz="2400" dirty="0">
                <a:solidFill>
                  <a:srgbClr val="0070C0"/>
                </a:solidFill>
              </a:rPr>
              <a:t> output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Example: AutoRegressive eXogenous (ARX) model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red{a_1}y(k-1) + \ldots + \red{a_{na}}y(k-na) + \red{b_0}u(k) + \ldots + \red{b_{nb}}u(k-nb) \\&#10;&amp;=   \underset{\phi^\top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5D1D4B9-7DD1-1812-B353-09D51383F1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74142" y="1705413"/>
            <a:ext cx="8886776" cy="11007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48004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563363"/>
            <a:ext cx="2505539" cy="284907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phi^\top(k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C233160-F693-818D-F48C-5D44FB4C6A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802891" y="3931144"/>
            <a:ext cx="2818521" cy="33487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686628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</a:t>
            </a:r>
            <a:r>
              <a:rPr lang="it-CH" sz="2400" dirty="0" err="1"/>
              <a:t>least-squares</a:t>
            </a:r>
            <a:r>
              <a:rPr lang="it-CH" sz="2400" dirty="0"/>
              <a:t> </a:t>
            </a:r>
            <a:r>
              <a:rPr lang="it-CH" sz="2400" dirty="0" err="1"/>
              <a:t>loss</a:t>
            </a:r>
            <a:r>
              <a:rPr lang="it-CH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17D3292-C209-02A6-1709-C6C7F407F4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42" y="4531964"/>
            <a:ext cx="3596757" cy="802680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0F0F0F8-C1E4-E515-670F-2775A287F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34" y="5808418"/>
            <a:ext cx="2855447" cy="76264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amsfonts}&#10;\usepackage{color}&#10;\newcommand{\red}[1]{{\color{red}#1}}&#10;&#10;\pagestyle{empty}&#10;&#10;\begin{document}&#10;&#10;$$&#10;\red{\theta = &#10;\begin{bmatrix}&#10;a_1 &amp; a_2 &amp;\dots &amp; a_{na} &amp; b_0 &amp; b_1 &amp; \dots &amp; b_{nb}&#10;\end{bmatrix}^\top&#10;}&#10;$$&#10;&#10;\end{document}" title="IguanaTex Bitmap Display">
            <a:extLst>
              <a:ext uri="{FF2B5EF4-FFF2-40B4-BE49-F238E27FC236}">
                <a16:creationId xmlns:a16="http://schemas.microsoft.com/office/drawing/2014/main" id="{49652565-8947-ACFB-2EFA-C8DAA6A0E3E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74142" y="2889534"/>
            <a:ext cx="4913180" cy="3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Least squares estimate: ARX model structure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D14F2F6-890D-3163-7125-4DCD3BFAB3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8584" y="1140415"/>
            <a:ext cx="9997435" cy="1249678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\phi^\top(k)\red{\theta} - y(k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EB9D534-43FC-3648-BFB2-BF931E5F04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67072" y="2581685"/>
            <a:ext cx="6949431" cy="914399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FA4F6E-1FB5-5029-9FDD-B32FEEC39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3919027"/>
            <a:ext cx="5180700" cy="64841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\phi(k) \left(\phi^\top(k)\red{\theta}-y(k) \right) = 0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6A62117-BA24-9D6C-1C92-0AD7E489DBF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536279" y="3778659"/>
            <a:ext cx="4754873" cy="91439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70BB699-6C27-131E-8835-A731FB1AA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1510" y="1822090"/>
            <a:ext cx="2230490" cy="2045473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\phi(k)\phi^\top(k)     \right)^{-1} \frac{1}{N}\sum_{k=1}^N\phi(k)y(k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F2264CC-B31C-6CEA-2990-CDC8142C1F1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4926" y="5140745"/>
            <a:ext cx="5821674" cy="10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Example: Cascaded Tanks System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scadedTanksOverflow">
            <a:hlinkClick r:id="" action="ppaction://media"/>
            <a:extLst>
              <a:ext uri="{FF2B5EF4-FFF2-40B4-BE49-F238E27FC236}">
                <a16:creationId xmlns:a16="http://schemas.microsoft.com/office/drawing/2014/main" id="{97F21257-3B8B-57BA-81D1-9DACDC64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556" y="868357"/>
            <a:ext cx="2218968" cy="39386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9DEE5D-B22F-6ACC-6822-2B0774018752}"/>
              </a:ext>
            </a:extLst>
          </p:cNvPr>
          <p:cNvSpPr txBox="1"/>
          <p:nvPr/>
        </p:nvSpPr>
        <p:spPr>
          <a:xfrm>
            <a:off x="77056" y="608713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Schoukens</a:t>
            </a:r>
            <a:r>
              <a:rPr lang="en-GB" sz="1400" dirty="0"/>
              <a:t>, M. et al. "Cascaded tanks benchmark combining soft and hard nonlinearities." Workshop on nonlinear system identification benchmarks, 2016.</a:t>
            </a:r>
          </a:p>
          <a:p>
            <a:r>
              <a:rPr lang="en-GB" sz="1400" dirty="0">
                <a:hlinkClick r:id="rId8"/>
              </a:rPr>
              <a:t>https://</a:t>
            </a:r>
            <a:r>
              <a:rPr lang="en-GB" sz="1400" dirty="0" err="1">
                <a:hlinkClick r:id="rId8"/>
              </a:rPr>
              <a:t>www.nonlinearbenchmark.org</a:t>
            </a:r>
            <a:r>
              <a:rPr lang="en-GB" sz="1400" dirty="0">
                <a:hlinkClick r:id="rId8"/>
              </a:rPr>
              <a:t>/</a:t>
            </a:r>
            <a:endParaRPr lang="en-GB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CEADA4-9B36-C5BD-B9E1-FB194AE6162C}"/>
              </a:ext>
            </a:extLst>
          </p:cNvPr>
          <p:cNvSpPr txBox="1"/>
          <p:nvPr/>
        </p:nvSpPr>
        <p:spPr>
          <a:xfrm>
            <a:off x="3091815" y="868357"/>
            <a:ext cx="885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Fluid level control system with </a:t>
            </a:r>
            <a:r>
              <a:rPr lang="en-US" noProof="0" dirty="0">
                <a:solidFill>
                  <a:srgbClr val="0070C0"/>
                </a:solidFill>
              </a:rPr>
              <a:t>two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Upper tank fed by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Water flows </a:t>
            </a:r>
            <a:r>
              <a:rPr lang="en-US" noProof="0" dirty="0">
                <a:solidFill>
                  <a:srgbClr val="0070C0"/>
                </a:solidFill>
              </a:rPr>
              <a:t>from upper tank to lower tank </a:t>
            </a:r>
            <a:r>
              <a:rPr lang="en-US" noProof="0" dirty="0"/>
              <a:t>through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Water flows </a:t>
            </a:r>
            <a:r>
              <a:rPr lang="en-US" noProof="0" dirty="0">
                <a:solidFill>
                  <a:srgbClr val="0070C0"/>
                </a:solidFill>
              </a:rPr>
              <a:t>from lower tank to reservoir </a:t>
            </a:r>
            <a:r>
              <a:rPr lang="en-US" noProof="0" dirty="0"/>
              <a:t>through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rgbClr val="0070C0"/>
                </a:solidFill>
              </a:rPr>
              <a:t>Overflow</a:t>
            </a:r>
            <a:r>
              <a:rPr lang="en-US" noProof="0" dirty="0"/>
              <a:t> in the upper tank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Input: pump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Output: water level of lower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Length of training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Length of test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Sampling time: 4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70C0"/>
                </a:solidFill>
              </a:rPr>
              <a:t>Metrics (over test data) both for 1-step and open-loop simulation: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0" dirty="0">
              <a:solidFill>
                <a:srgbClr val="FF0000"/>
              </a:solidFill>
            </a:endParaRPr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7A8B4AA-30F8-9669-F4D2-A2EE8F61A7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4997541"/>
            <a:ext cx="3194685" cy="7401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EB7753-9025-52BB-7D30-35DEDC614114}"/>
              </a:ext>
            </a:extLst>
          </p:cNvPr>
          <p:cNvSpPr txBox="1"/>
          <p:nvPr/>
        </p:nvSpPr>
        <p:spPr>
          <a:xfrm>
            <a:off x="7901940" y="3982823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hlinkClick r:id="rId10"/>
              </a:rPr>
              <a:t>Jupyter Notebook: cascaded_tanks (Part 1)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2" name="Immagine 2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8DD4F45-A38A-E855-5142-FA41BD6AB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4984023"/>
            <a:ext cx="3392248" cy="7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Including nonlinearities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F670BD-BC1A-C47D-75C7-76FD3BF0A624}"/>
                  </a:ext>
                </a:extLst>
              </p:cNvPr>
              <p:cNvSpPr txBox="1"/>
              <p:nvPr/>
            </p:nvSpPr>
            <p:spPr>
              <a:xfrm>
                <a:off x="-13335" y="2398075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SzPct val="500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CH" sz="2400" dirty="0"/>
                  <a:t> is a vector function of </a:t>
                </a:r>
                <a14:m>
                  <m:oMath xmlns:m="http://schemas.openxmlformats.org/officeDocument/2006/math">
                    <m:r>
                      <a:rPr lang="it-CH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it-CH" sz="2400" dirty="0"/>
                  <a:t> containing (known) nonlinear elements, e.g.,  </a:t>
                </a:r>
              </a:p>
              <a:p>
                <a:pPr marL="800100" lvl="1" indent="-342900">
                  <a:buSzPct val="50000"/>
                  <a:buFont typeface="Wingdings" panose="05000000000000000000" pitchFamily="2" charset="2"/>
                  <a:buChar char="q"/>
                </a:pPr>
                <a:endParaRPr lang="it-CH" sz="2400" dirty="0"/>
              </a:p>
              <a:p>
                <a:pPr lvl="1">
                  <a:buSzPct val="50000"/>
                </a:pPr>
                <a:endParaRPr lang="it-CH" sz="2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BF670BD-BC1A-C47D-75C7-76FD3BF0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35" y="2398075"/>
                <a:ext cx="12192000" cy="1200329"/>
              </a:xfrm>
              <a:prstGeom prst="rect">
                <a:avLst/>
              </a:prstGeom>
              <a:blipFill>
                <a:blip r:embed="rId7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phi(k)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19C8B8A-3E0D-7EEF-D8B3-6EFD2D9075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45617" y="3187158"/>
            <a:ext cx="3826987" cy="19249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68B91-7BAC-BCF6-4F18-7B6E1A9A06EC}"/>
              </a:ext>
            </a:extLst>
          </p:cNvPr>
          <p:cNvSpPr txBox="1"/>
          <p:nvPr/>
        </p:nvSpPr>
        <p:spPr>
          <a:xfrm>
            <a:off x="6191249" y="3926469"/>
            <a:ext cx="51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How to choose the non-linearities?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14E108-07E9-8EC2-4BD3-B907DC5D6FC2}"/>
              </a:ext>
            </a:extLst>
          </p:cNvPr>
          <p:cNvSpPr txBox="1"/>
          <p:nvPr/>
        </p:nvSpPr>
        <p:spPr>
          <a:xfrm>
            <a:off x="-80010" y="54571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General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" name="Pictur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D29A6C-7FFD-EA86-82E8-456F870FB2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83616" y="6136784"/>
            <a:ext cx="9631677" cy="36576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FA7BC-A01D-440F-3AA7-661E7483CEB6}"/>
              </a:ext>
            </a:extLst>
          </p:cNvPr>
          <p:cNvSpPr txBox="1"/>
          <p:nvPr/>
        </p:nvSpPr>
        <p:spPr>
          <a:xfrm>
            <a:off x="5395761" y="5316184"/>
            <a:ext cx="671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    is a nonlinear function (e.g., neural network) of past observations</a:t>
            </a:r>
          </a:p>
          <a:p>
            <a:r>
              <a:rPr lang="en-GB" dirty="0"/>
              <a:t>- Linearity in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it-CH" dirty="0"/>
              <a:t> </a:t>
            </a:r>
            <a:r>
              <a:rPr lang="it-CH" dirty="0" err="1"/>
              <a:t>is</a:t>
            </a:r>
            <a:r>
              <a:rPr lang="it-CH" dirty="0"/>
              <a:t> </a:t>
            </a:r>
            <a:r>
              <a:rPr lang="it-CH" dirty="0" err="1"/>
              <a:t>lost</a:t>
            </a:r>
            <a:endParaRPr lang="en-GB" dirty="0"/>
          </a:p>
        </p:txBody>
      </p:sp>
      <p:pic>
        <p:nvPicPr>
          <p:cNvPr id="14" name="Picture 13" descr="\documentclass{article}&#10;\usepackage{amsmath}&#10;\usepackage{amsfonts}&#10;\usepackage{color}&#10;\newcommand{\red}[1]{{\color{red}#1}}&#10;&#10;\pagestyle{empty}&#10;&#10;\begin{document}&#10;&#10;$$&#10;M(\red{\theta}) : &#10;\hat y(k) = F^\top \left(&#10;  \overbrace{&#10; y(k-1), \dots, y(k-n_a),u(k-1), \dots, u(k-n_b)&#10; }^{=\phi(k)}&#10; \right ) \red{\theta}&#10;$$&#10;&#10;\end{document}" title="IguanaTex Bitmap Display">
            <a:extLst>
              <a:ext uri="{FF2B5EF4-FFF2-40B4-BE49-F238E27FC236}">
                <a16:creationId xmlns:a16="http://schemas.microsoft.com/office/drawing/2014/main" id="{429585EC-5717-4CFC-F60D-5BE88F27DC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9963" y="1268133"/>
            <a:ext cx="8855181" cy="1215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45BA7-228C-E1B9-BD96-138AF64B8E37}"/>
              </a:ext>
            </a:extLst>
          </p:cNvPr>
          <p:cNvSpPr txBox="1"/>
          <p:nvPr/>
        </p:nvSpPr>
        <p:spPr>
          <a:xfrm>
            <a:off x="-954657" y="-454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pic>
        <p:nvPicPr>
          <p:cNvPr id="6" name="Picture 5" descr="\documentclass{article}&#10;\usepackage{amsmath}&#10;\usepackage{amsfonts}&#10;\usepackage{color}&#10;\newcommand{\red}[1]{{\color{red}#1}}&#10;&#10;\pagestyle{empty}&#10;&#10;\begin{document}&#10;&#10;$$&#10;\mathcal{F}&#10;$$&#10;&#10;\end{document}" title="IguanaTex Bitmap Display">
            <a:extLst>
              <a:ext uri="{FF2B5EF4-FFF2-40B4-BE49-F238E27FC236}">
                <a16:creationId xmlns:a16="http://schemas.microsoft.com/office/drawing/2014/main" id="{FA2DE36E-2F42-2123-1D09-29FCB7A27AD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6574" y="540668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701.53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/>
  <p:tag name="IGUANATEXSIZE" val="24"/>
  <p:tag name="IGUANATEXCURSOR" val="36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731.90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/>
  <p:tag name="IGUANATEXSIZE" val="24"/>
  <p:tag name="IGUANATEXCURSOR" val="3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82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194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red{\theta = &#10;\begin{bmatrix}&#10;a_1 &amp; a_2 &amp;\dots &amp; a_{na} &amp; b_0 &amp; b_1 &amp; \dots &amp; b_{nb}&#10;\end{bmatrix}^\top&#10;}&#10;$$&#10;&#10;\end{document}"/>
  <p:tag name="IGUANATEXSIZE" val="18"/>
  <p:tag name="IGUANATEXCURSOR" val="26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\phi^\top(k)}{\underbrace{   \left[y(k-1) \ \ldots y(k-na) \ u(k) \ u(k-1) \ \ldots \ u(k-nb) \right] }} \red{\theta}&#10; \end{align*}&#10;&#10;&#10;&#10;&#10;\end{document}"/>
  <p:tag name="IGUANATEXSIZE" val="24"/>
  <p:tag name="IGUANATEXCURSOR" val="542"/>
  <p:tag name="TRANSPARENCY" val="True"/>
  <p:tag name="LATEXENGINEID" val="0"/>
  <p:tag name="TEMPFOLDER" val="/Users/marco.forgione/Library/Containers/com.microsoft.Powerpoint/Data/tmp/TemporaryItems/"/>
  <p:tag name="LATEXFORMHEIGHT" val="579"/>
  <p:tag name="LATEXFORMWIDTH" val="50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2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\phi^\top(k)\red{\theta} - y(k) \right)^2&#10; \end{align*}&#10;&#10;&#10;&#10;&#10;\end{document}"/>
  <p:tag name="IGUANATEXSIZE" val="24"/>
  <p:tag name="IGUANATEXCURSOR" val="529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3.1946"/>
  <p:tag name="ORIGINALWIDTH" val="3541.05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/>
  <p:tag name="IGUANATEXSIZE" val="24"/>
  <p:tag name="IGUANATEXCURSOR" val="4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"/>
  <p:tag name="ORIGINALWIDTH" val="15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\phi(k) \left(\phi^\top(k)\red{\theta}-y(k) \right) = 0&#10; \end{align*}&#10;&#10;&#10;&#10;&#10;\end{document}"/>
  <p:tag name="IGUANATEXSIZE" val="24"/>
  <p:tag name="IGUANATEXCURSOR" val="454"/>
  <p:tag name="TRANSPARENCY" val="True"/>
  <p:tag name="LATEXENGINEID" val="0"/>
  <p:tag name="TEMPFOLDER" val="/Users/marco.forgione/Library/Containers/com.microsoft.Powerpoint/Data/tmp/TemporaryItems/"/>
  <p:tag name="LATEXFORMHEIGHT" val="573"/>
  <p:tag name="LATEXFORMWIDTH" val="561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3"/>
  <p:tag name="ORIGINALWIDTH" val="19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\phi(k)\phi^\top(k)     \right)^{-1} \frac{1}{N}\sum_{k=1}^N\phi(k)y(k) &#10; \end{align*}&#10;&#10;&#10;&#10;&#10;\end{document}"/>
  <p:tag name="IGUANATEXSIZE" val="24"/>
  <p:tag name="IGUANATEXCURSOR" val="504"/>
  <p:tag name="TRANSPARENCY" val="True"/>
  <p:tag name="LATEXENGINEID" val="0"/>
  <p:tag name="TEMPFOLDER" val="/Users/marco.forgione/Library/Containers/com.microsoft.Powerpoint/Data/tmp/TemporaryItems/"/>
  <p:tag name="LATEXFORMHEIGHT" val="594"/>
  <p:tag name="LATEXFORMWIDTH" val="559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631.42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/>
  <p:tag name="IGUANATEXSIZE" val="24"/>
  <p:tag name="IGUANATEXCURSOR" val="45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2794.15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/>
  <p:tag name="IGUANATEXSIZE" val="24"/>
  <p:tag name="IGUANATEXCURSOR" val="4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9.6925"/>
  <p:tag name="ORIGINALWIDTH" val="1034.8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/>
  <p:tag name="IGUANATEXSIZE" val="24"/>
  <p:tag name="IGUANATEXCURSOR" val="42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"/>
  <p:tag name="ORIGINALWIDTH" val="167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phi(k)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397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306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M(\red{\theta}) : &#10;\hat y(k) = F^\top \left(&#10;  \overbrace{&#10; y(k-1), \dots, y(k-n_a),u(k-1), \dots, u(k-n_b)&#10; }^{=\phi(k)}&#10; \right ) \red{\theta}&#10;$$&#10;&#10;\end{document}"/>
  <p:tag name="IGUANATEXSIZE" val="18"/>
  <p:tag name="IGUANATEXCURSOR" val="274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8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mathcal{F}&#10;$$&#10;&#10;\end{document}"/>
  <p:tag name="IGUANATEXSIZE" val="18"/>
  <p:tag name="IGUANATEXCURSOR" val="176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mathcal{F}\big(y(k-1),  \ldots, y(k-na), u(k),  u(k-1), \ldots,  u(k-nb); \red{\theta} \big) 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037.49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/>
  <p:tag name="IGUANATEXSIZE" val="24"/>
  <p:tag name="IGUANATEXCURSOR" val="40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\mathcal{F}\big(\hat{y}(k-1),  \ldots, \hat{y}(k-na), u(k),  u(k-1), \ldots,  u(k-nb); \red{\theta} \big) &#10; \end{align*}&#10;&#10;&#10;&#10;&#10;\end{document}"/>
  <p:tag name="IGUANATEXSIZE" val="24"/>
  <p:tag name="IGUANATEXCURSOR" val="431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.727"/>
  <p:tag name="ORIGINALWIDTH" val="997.375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/>
  <p:tag name="IGUANATEXSIZE" val="24"/>
  <p:tag name="IGUANATEXCURSOR" val="40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28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\phi^\top(k;\red{\theta})}{\underbrace{   \left[\hat{y}(k-1;\red{\theta}) \ \ldots \ \hat{y}(k-na;\red{\theta}) \ u(k) \ u(k-1) \ \ldots \ u(k-nb) \right] }} \red{\theta}&#10; \end{align*}&#10;&#10;&#10;&#10;&#10;\end{document}"/>
  <p:tag name="IGUANATEXSIZE" val="24"/>
  <p:tag name="IGUANATEXCURSOR" val="629"/>
  <p:tag name="TRANSPARENCY" val="True"/>
  <p:tag name="LATEXENGINEID" val="0"/>
  <p:tag name="TEMPFOLDER" val="/Users/marco.forgione/Library/Containers/com.microsoft.Powerpoint/Data/tmp/TemporaryItems/"/>
  <p:tag name="LATEXFORMHEIGHT" val="557"/>
  <p:tag name="LATEXFORMWIDTH" val="551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126.734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/>
  <p:tag name="IGUANATEXSIZE" val="24"/>
  <p:tag name="IGUANATEXCURSOR" val="4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73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\phi^\top(k;\red{\theta})\red{\theta}&#10; \end{align*}&#10;&#10;&#10;&#10;&#10;\end{document}"/>
  <p:tag name="IGUANATEXSIZE" val="24"/>
  <p:tag name="IGUANATEXCURSOR" val="447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79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/>
  <p:tag name="IGUANATEXSIZE" val="24"/>
  <p:tag name="IGUANATEXCURSOR" val="4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"/>
  <p:tag name="ORIGINALWIDTH" val="154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&amp;=  \mu v^{(k)} + (1-\tau) \cdot \nabla_\theta \mathcal{L}(\theta^{(k)}) \\&#10;\theta^{(k+1)} &amp; =  \theta^{(k)} - \gamma v^{(k+1)}&#10;\end{align*}&#10;&#10; &#10;&#10;\end{document}&#10;&#10;&#10;&#10;&#10;\end{document}"/>
  <p:tag name="IGUANATEXSIZE" val="20"/>
  <p:tag name="IGUANATEXCURSOR" val="400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2.062"/>
  <p:tag name="ORIGINALWIDTH" val="4714.66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/>
  <p:tag name="IGUANATEXSIZE" val="20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3"/>
  <p:tag name="ORIGINALWIDTH" val="405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&amp;= L(\theta^{(k)}) + \left(\theta^{(k+1)} - \theta^{(k)}\right)^\top\nabla L(\theta^{(k)})+ \frac{1}{2}\left(\theta^{(k+1)} - \theta^{(k)}\right)^\top\nabla^2 L(\tilde \theta) \left(\theta^{(k+1)} - \theta^{(k)}\right) \\&#10;&amp; \leq L(\theta^{(k)}) -\gamma \left\|\nabla L(\theta^{(k)}) \right\|^2+ \frac{1}{2} \gamma^2 \left\|\nabla L(\theta^{(k)}) \right\|^2 \beta\\&#10;&amp;=  L(\theta^{(k)}) - \gamma\left\|\nabla L(\theta^{(k)}) \right\|^2 \left( 1 - \frac{1}{2}\gamma\beta \right) \\&#10;&amp;= L(\theta^{(k)}) -\gamma \frac{1}{2} \left\|\nabla L(\theta^{(k)}) \right\|^2 \\&#10;&amp;\leq  L(\theta^{(k)}) (1 - \gamma \mu) &#10;\end{align*}&#10;&#10;&#10;&#10;\end{document}"/>
  <p:tag name="IGUANATEXSIZE" val="20"/>
  <p:tag name="IGUANATEXCURSOR" val="973"/>
  <p:tag name="TRANSPARENCY" val="True"/>
  <p:tag name="LATEXENGINEID" val="0"/>
  <p:tag name="TEMPFOLDER" val="/Users/marco.forgione/Library/Containers/com.microsoft.Powerpoint/Data/tmp/TemporaryItems/"/>
  <p:tag name="LATEXFORMHEIGHT" val="607"/>
  <p:tag name="LATEXFORMWIDTH" val="993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.2152"/>
  <p:tag name="ORIGINALWIDTH" val="1017.62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/>
  <p:tag name="IGUANATEXSIZE" val="20"/>
  <p:tag name="IGUANATEXCURSOR" val="40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.9692"/>
  <p:tag name="ORIGINALWIDTH" val="2380.20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/>
  <p:tag name="IGUANATEXSIZE" val="20"/>
  <p:tag name="IGUANATEXCURSOR" val="4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4"/>
  <p:tag name="ORIGINALWIDTH" val="98"/>
  <p:tag name="OUTPUTTYPE" val="PDF"/>
  <p:tag name="IGUANATEXVERSION" val="160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&amp;=  \frac{1}{N}\sum_{i=1}^N \ell_i( \red{\theta}) \\&#10;\nabla L(\red{\theta}) &amp;=  \frac{1}{N}\sum_{i=1}^N \nabla \ell_i( \red{\theta}) &#10; \end{align*}&#10;&#10;&#10;&#10;&#10;\end{document}"/>
  <p:tag name="IGUANATEXSIZE" val="24"/>
  <p:tag name="IGUANATEXCURSOR" val="537"/>
  <p:tag name="TRANSPARENCY" val="True"/>
  <p:tag name="LATEXENGINEID" val="0"/>
  <p:tag name="TEMPFOLDER" val="/Users/marco.forgione/Library/Containers/com.microsoft.Powerpoint/Data/tmp/TemporaryItems/"/>
  <p:tag name="LATEXFORMHEIGHT" val="547"/>
  <p:tag name="LATEXFORMWIDTH" val="6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"/>
  <p:tag name="ORIGINALWIDTH" val="299"/>
  <p:tag name="OUTPUTTYPE" val="PDF"/>
  <p:tag name="IGUANATEXVERSION" val="160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k}(\theta^{(k)})] = \sum_{i=1}^N \nabla \ell_{i}(\theta^{(k)})P(i_k=i) = \frac{1}{N}\sum_{i=1}^N \nabla \ell_{i}(\theta^{(k)}) = \nabla L(\theta^{(k)})&#10; \end{align*}&#10;&#10;&#10;&#10;&#10;\end{document}"/>
  <p:tag name="IGUANATEXSIZE" val="24"/>
  <p:tag name="IGUANATEXCURSOR" val="503"/>
  <p:tag name="TRANSPARENCY" val="True"/>
  <p:tag name="LATEXENGINEID" val="0"/>
  <p:tag name="TEMPFOLDER" val="/Users/marco.forgione/Library/Containers/com.microsoft.Powerpoint/Data/tmp/TemporaryItems/"/>
  <p:tag name="LATEXFORMHEIGHT" val="500"/>
  <p:tag name="LATEXFORMWIDTH" val="719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752.90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/>
  <p:tag name="IGUANATEXSIZE" val="24"/>
  <p:tag name="IGUANATEXCURSOR" val="43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.4702"/>
  <p:tag name="ORIGINALWIDTH" val="2416.19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/>
  <p:tag name="IGUANATEXSIZE" val="20"/>
  <p:tag name="IGUANATEXCURSOR" val="42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"/>
  <p:tag name="ORIGINALWIDTH" val="144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j=1}^{B} \nabla \ell_{i_j}(\theta^{(k)})$ &#10;&#10;&#10; &#10;&#10;\end{document}&#10;&#10;&#10;&#10;&#10;\end{document}"/>
  <p:tag name="IGUANATEXSIZE" val="20"/>
  <p:tag name="IGUANATEXCURSOR" val="445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"/>
  <p:tag name="ORIGINALWIDTH" val="316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^\top\big(y(k-1),  \ldots, y(k-na), u(k),  u(k-1), \ldots,  u(k-nb) \big) \red{\theta}&#10; \end{align*}&#10;&#10;&#10;&#10;&#10;\end{document}"/>
  <p:tag name="IGUANATEXSIZE" val="24"/>
  <p:tag name="IGUANATEXCURSOR" val="428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23"/>
  <p:tag name="OUTPUTTYPE" val="PDF"/>
  <p:tag name="IGUANATEXVERSION" val="160"/>
  <p:tag name="LATEXADDIN" val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\norm{\epsilon(k, \red{\theta})}^2 + &#10;\blue{\lambda} \norm{\red{\theta}}_1&#10;$$&#10;&#10;\end{document}"/>
  <p:tag name="IGUANATEXSIZE" val="18"/>
  <p:tag name="IGUANATEXCURSOR" val="288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74"/>
  <p:tag name="OUTPUTTYPE" val="PDF"/>
  <p:tag name="IGUANATEXVERSION" val="160"/>
  <p:tag name="LATEXADDIN" val="\documentclass{article}&#10;\usepackage{amsmath}&#10;\usepackage{amsfonts}&#10;\usepackage{color}&#10;\newcommand{\red}[1]{{\color{red}#1}}&#10;\newcommand{\blue}[1]{{\color{blue}#1}}&#10;\newcommand{\norm}[1]{\lVert #1 \rVert}&#10;&#10;\pagestyle{empty}&#10;&#10;\begin{document}&#10;&#10;$$&#10;\min_{\red \theta} \frac{1}{N} \sum_{k=1}^N &#10;\norm{y(k) - F^\top(\phi(k)) \red{\theta}}^2 + &#10;\blue{\lambda} \norm{\red{\theta}}_1&#10;$$&#10;&#10;\end{document}"/>
  <p:tag name="IGUANATEXSIZE" val="18"/>
  <p:tag name="IGUANATEXCURSOR" val="288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22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red{\theta}^\star \text{ minimizer of } \mathcal{L}(\red{\theta}) + R(\red{\theta})&#10;$$&#10;&#10;\end{document}"/>
  <p:tag name="IGUANATEXSIZE" val="18"/>
  <p:tag name="IGUANATEXCURSOR" val="248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28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\star = \prox_{\gamma R} (\theta^\star - \gamma \nabla \loss(\theta^\star)) \rightarrow 0 \in \nabla\loss(\theta^\star) + \partial R(\theta^\star)&#10;$$&#10;&#10;\end{document}"/>
  <p:tag name="IGUANATEXSIZE" val="18"/>
  <p:tag name="IGUANATEXCURSOR" val="382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313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\theta^\star = \prox_{\gamma R} (\theta^\star - \gamma \nabla \loss(\theta^\star)) = &#10;\arg \min_\theta \frac{1}{2\gamma}\norm{\red{\theta} - \big(\theta^\star - \gamma \nabla \loss(\theta^\star)\big)}^2 + R(\red{\theta})&#10;$$&#10;&#10;\end{document}"/>
  <p:tag name="IGUANATEXSIZE" val="18"/>
  <p:tag name="IGUANATEXCURSOR" val="415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76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\frac{1}{\gamma}\left .(\red{\theta} - \theta^\star + \gamma \nabla \loss(\theta^\star)) \right |_{\red{\theta}=\theta^\star}&#10;+ \partial R(\theta^\star)&#10;$$&#10;&#10;&#10;\end{document}"/>
  <p:tag name="IGUANATEXSIZE" val="18"/>
  <p:tag name="IGUANATEXCURSOR" val="29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91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newcommand{\norm}[1]{\lVert #1 \rVert}&#10;\pagestyle{empty}&#10;&#10;\begin{document}&#10;&#10;$$&#10;0 \in  \nabla \loss(\theta^\star) + \partial R(\theta^\star)&#10;$$&#10;&#10;&#10;\end{document}"/>
  <p:tag name="IGUANATEXSIZE" val="18"/>
  <p:tag name="IGUANATEXCURSOR" val="30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"/>
  <p:tag name="ORIGINALWIDTH" val="172"/>
  <p:tag name="OUTPUTTYPE" val="PDF"/>
  <p:tag name="IGUANATEXVERSION" val="160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; \red{\theta} \right) &#10;\end{align*}&#10;&#10;\end{document}&#10;&#10;&#10;&#10;&#10;&#10;\end{document}"/>
  <p:tag name="IGUANATEXSIZE" val="20"/>
  <p:tag name="IGUANATEXCURSOR" val="455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33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Pi_C (\theta^{(k)} - \lambda \nabla \mathcal{L}(\theta^{(k)}))&#10;$$&#10;&#10;\end{document}"/>
  <p:tag name="IGUANATEXSIZE" val="18"/>
  <p:tag name="IGUANATEXCURSOR" val="307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0"/>
  <p:tag name="OUTPUTTYPE" val="PDF"/>
  <p:tag name="IGUANATEXVERSION" val="160"/>
  <p:tag name="LATEXADDIN" val="\documentclass{article}&#10;\usepackage{amsmath}&#10;\usepackage{amsfonts}&#10;\usepackage{color}&#10;\newcommand{\red}[1]{{\color{red}#1}}&#10;&#10;\pagestyle{empty}&#10;&#10;\begin{document}&#10;&#10;$$&#10;\mathbb{I}_C&#10;$$&#10;&#10;\end{document}"/>
  <p:tag name="IGUANATEXSIZE" val="28"/>
  <p:tag name="IGUANATEXCURSOR" val="177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80"/>
  <p:tag name="OUTPUTTYPE" val="PDF"/>
  <p:tag name="IGUANATEXVERSION" val="160"/>
  <p:tag name="LATEXADDIN" val="\documentclass{article}&#10;\usepackage{amsmath}&#10;\usepackage{amsfonts}&#10;\usepackage{color}&#10;\newcommand{\red}[1]{{\color{red}#1}}&#10;\newcommand{\loss}{\mathcal{L}}&#10;\DeclareMathOperator{\prox}{prox}&#10;\pagestyle{empty}&#10;&#10;\begin{document}&#10;&#10;$$&#10;\theta^{(k+1)} = \text{SoftThreshold} (\theta^{(k)} - \lambda \nabla \mathcal{L}(\theta^{(k)}))&#10;$$&#10;&#10;\end{document}"/>
  <p:tag name="IGUANATEXSIZE" val="18"/>
  <p:tag name="IGUANATEXCURSOR" val="266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"/>
  <p:tag name="ORIGINALWIDTH" val="241"/>
  <p:tag name="OUTPUTTYPE" val="PDF"/>
  <p:tag name="IGUANATEXVERSION" val="160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;\red{\theta} \right) &#10;\end{align*}&#10;&#10;\end{document}&#10;&#10;&#10;&#10;&#10;&#10;\end{document}"/>
  <p:tag name="IGUANATEXSIZE" val="20"/>
  <p:tag name="IGUANATEXCURSOR" val="456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"/>
  <p:tag name="ORIGINALWIDTH" val="33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&amp;=  \red{a_1}y(k-1) + \ldots + \red{a_{na}}y(k-na) + \red{b_0}u(k) + \ldots + \red{b_{nb}}u(k-nb) \\&#10;&amp;=   \underset{\phi^\top(k)}{\underbrace{   \left[y(k-1) \ \ldots y(k-na) \ u(k) \ u(k-1) \ \ldots \ u(k-nb) \right] }} \red{\theta}&#10; \end{align*}&#10;&#10;&#10;&#10;&#10;\end{document}"/>
  <p:tag name="IGUANATEXSIZE" val="24"/>
  <p:tag name="IGUANATEXCURSOR" val="420"/>
  <p:tag name="TRANSPARENCY" val="True"/>
  <p:tag name="LATEXENGINEID" val="0"/>
  <p:tag name="TEMPFOLDER" val="/Users/marco.forgione/Library/Containers/com.microsoft.Powerpoint/Data/tmp/TemporaryItems/"/>
  <p:tag name="LATEXFORMHEIGHT" val="579"/>
  <p:tag name="LATEXFORMWIDTH" val="529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"/>
  <p:tag name="ORIGINALWIDTH" val="101"/>
  <p:tag name="OUTPUTTYPE" val="PDF"/>
  <p:tag name="IGUANATEXVERSION" val="160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phi^\top(k) \red{\theta}&#10; \end{align*}&#10;&#10;&#10;&#10;&#10;\end{document}"/>
  <p:tag name="IGUANATEXSIZE" val="24"/>
  <p:tag name="IGUANATEXCURSOR" val="432"/>
  <p:tag name="TRANSPARENCY" val="True"/>
  <p:tag name="LATEXENGINEID" val="0"/>
  <p:tag name="TEMPFOLDER" val="/Users/marco.forgione/Library/Containers/com.microsoft.Powerpoint/Data/tmp/TemporaryItems/"/>
  <p:tag name="LATEXFORMHEIGHT" val="312"/>
  <p:tag name="LATEXFORMWIDTH" val="504"/>
  <p:tag name="LATEXFORMWRAP" val="True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1032</TotalTime>
  <Words>927</Words>
  <Application>Microsoft Macintosh PowerPoint</Application>
  <PresentationFormat>Widescreen</PresentationFormat>
  <Paragraphs>157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Trebuchet MS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Forgione Marco</cp:lastModifiedBy>
  <cp:revision>800</cp:revision>
  <dcterms:created xsi:type="dcterms:W3CDTF">2023-03-08T09:24:31Z</dcterms:created>
  <dcterms:modified xsi:type="dcterms:W3CDTF">2025-06-30T09:05:37Z</dcterms:modified>
</cp:coreProperties>
</file>